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  <p:sldId id="271" r:id="rId1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8874D2-6392-42BC-939D-A1318B96950E}" v="2" dt="2023-04-05T10:46:19.8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ro Gómez" userId="34e8697b990e20cc" providerId="LiveId" clId="{418874D2-6392-42BC-939D-A1318B96950E}"/>
    <pc:docChg chg="modSld">
      <pc:chgData name="Ciro Gómez" userId="34e8697b990e20cc" providerId="LiveId" clId="{418874D2-6392-42BC-939D-A1318B96950E}" dt="2023-04-05T11:24:37.452" v="388" actId="20577"/>
      <pc:docMkLst>
        <pc:docMk/>
      </pc:docMkLst>
      <pc:sldChg chg="modSp mod">
        <pc:chgData name="Ciro Gómez" userId="34e8697b990e20cc" providerId="LiveId" clId="{418874D2-6392-42BC-939D-A1318B96950E}" dt="2023-04-05T11:14:59.524" v="342" actId="1076"/>
        <pc:sldMkLst>
          <pc:docMk/>
          <pc:sldMk cId="20591387" sldId="256"/>
        </pc:sldMkLst>
        <pc:spChg chg="mod">
          <ac:chgData name="Ciro Gómez" userId="34e8697b990e20cc" providerId="LiveId" clId="{418874D2-6392-42BC-939D-A1318B96950E}" dt="2023-04-05T11:14:59.524" v="342" actId="1076"/>
          <ac:spMkLst>
            <pc:docMk/>
            <pc:sldMk cId="20591387" sldId="256"/>
            <ac:spMk id="7" creationId="{C986DEB9-1682-05D2-41C0-010CA226BC66}"/>
          </ac:spMkLst>
        </pc:spChg>
        <pc:picChg chg="mod">
          <ac:chgData name="Ciro Gómez" userId="34e8697b990e20cc" providerId="LiveId" clId="{418874D2-6392-42BC-939D-A1318B96950E}" dt="2023-04-05T11:14:49.014" v="341" actId="1076"/>
          <ac:picMkLst>
            <pc:docMk/>
            <pc:sldMk cId="20591387" sldId="256"/>
            <ac:picMk id="5" creationId="{6210D66D-59E0-DF95-4352-0D664112B84C}"/>
          </ac:picMkLst>
        </pc:picChg>
      </pc:sldChg>
      <pc:sldChg chg="modSp mod">
        <pc:chgData name="Ciro Gómez" userId="34e8697b990e20cc" providerId="LiveId" clId="{418874D2-6392-42BC-939D-A1318B96950E}" dt="2023-04-05T11:15:12.888" v="344" actId="1076"/>
        <pc:sldMkLst>
          <pc:docMk/>
          <pc:sldMk cId="1131853376" sldId="257"/>
        </pc:sldMkLst>
        <pc:spChg chg="mod">
          <ac:chgData name="Ciro Gómez" userId="34e8697b990e20cc" providerId="LiveId" clId="{418874D2-6392-42BC-939D-A1318B96950E}" dt="2023-04-05T11:15:12.888" v="344" actId="1076"/>
          <ac:spMkLst>
            <pc:docMk/>
            <pc:sldMk cId="1131853376" sldId="257"/>
            <ac:spMk id="7" creationId="{C986DEB9-1682-05D2-41C0-010CA226BC66}"/>
          </ac:spMkLst>
        </pc:spChg>
      </pc:sldChg>
      <pc:sldChg chg="addSp modSp mod">
        <pc:chgData name="Ciro Gómez" userId="34e8697b990e20cc" providerId="LiveId" clId="{418874D2-6392-42BC-939D-A1318B96950E}" dt="2023-04-05T03:40:23.252" v="292" actId="1076"/>
        <pc:sldMkLst>
          <pc:docMk/>
          <pc:sldMk cId="2996897096" sldId="258"/>
        </pc:sldMkLst>
        <pc:spChg chg="add mod">
          <ac:chgData name="Ciro Gómez" userId="34e8697b990e20cc" providerId="LiveId" clId="{418874D2-6392-42BC-939D-A1318B96950E}" dt="2023-04-05T03:40:23.252" v="292" actId="1076"/>
          <ac:spMkLst>
            <pc:docMk/>
            <pc:sldMk cId="2996897096" sldId="258"/>
            <ac:spMk id="28" creationId="{4B6BD743-E38D-7A5C-46E7-A14E84FBB730}"/>
          </ac:spMkLst>
        </pc:spChg>
        <pc:picChg chg="mod">
          <ac:chgData name="Ciro Gómez" userId="34e8697b990e20cc" providerId="LiveId" clId="{418874D2-6392-42BC-939D-A1318B96950E}" dt="2023-04-05T03:40:11.612" v="291" actId="1076"/>
          <ac:picMkLst>
            <pc:docMk/>
            <pc:sldMk cId="2996897096" sldId="258"/>
            <ac:picMk id="5" creationId="{C9ACBDD4-C184-A422-B31A-1BA382D73A07}"/>
          </ac:picMkLst>
        </pc:picChg>
      </pc:sldChg>
      <pc:sldChg chg="modSp mod">
        <pc:chgData name="Ciro Gómez" userId="34e8697b990e20cc" providerId="LiveId" clId="{418874D2-6392-42BC-939D-A1318B96950E}" dt="2023-04-05T03:24:20.724" v="26" actId="20577"/>
        <pc:sldMkLst>
          <pc:docMk/>
          <pc:sldMk cId="1362458242" sldId="260"/>
        </pc:sldMkLst>
        <pc:spChg chg="mod">
          <ac:chgData name="Ciro Gómez" userId="34e8697b990e20cc" providerId="LiveId" clId="{418874D2-6392-42BC-939D-A1318B96950E}" dt="2023-04-05T03:24:20.724" v="26" actId="20577"/>
          <ac:spMkLst>
            <pc:docMk/>
            <pc:sldMk cId="1362458242" sldId="260"/>
            <ac:spMk id="23" creationId="{0682412A-C306-601F-77D9-A179C91A35BD}"/>
          </ac:spMkLst>
        </pc:spChg>
      </pc:sldChg>
      <pc:sldChg chg="modSp mod">
        <pc:chgData name="Ciro Gómez" userId="34e8697b990e20cc" providerId="LiveId" clId="{418874D2-6392-42BC-939D-A1318B96950E}" dt="2023-04-05T03:25:58.948" v="78" actId="20577"/>
        <pc:sldMkLst>
          <pc:docMk/>
          <pc:sldMk cId="3017150136" sldId="262"/>
        </pc:sldMkLst>
        <pc:spChg chg="mod">
          <ac:chgData name="Ciro Gómez" userId="34e8697b990e20cc" providerId="LiveId" clId="{418874D2-6392-42BC-939D-A1318B96950E}" dt="2023-04-05T03:25:58.948" v="78" actId="20577"/>
          <ac:spMkLst>
            <pc:docMk/>
            <pc:sldMk cId="3017150136" sldId="262"/>
            <ac:spMk id="23" creationId="{0682412A-C306-601F-77D9-A179C91A35BD}"/>
          </ac:spMkLst>
        </pc:spChg>
      </pc:sldChg>
      <pc:sldChg chg="modSp mod">
        <pc:chgData name="Ciro Gómez" userId="34e8697b990e20cc" providerId="LiveId" clId="{418874D2-6392-42BC-939D-A1318B96950E}" dt="2023-04-05T03:27:03.034" v="96" actId="1036"/>
        <pc:sldMkLst>
          <pc:docMk/>
          <pc:sldMk cId="187813366" sldId="263"/>
        </pc:sldMkLst>
        <pc:spChg chg="mod">
          <ac:chgData name="Ciro Gómez" userId="34e8697b990e20cc" providerId="LiveId" clId="{418874D2-6392-42BC-939D-A1318B96950E}" dt="2023-04-05T03:26:52.403" v="95" actId="20577"/>
          <ac:spMkLst>
            <pc:docMk/>
            <pc:sldMk cId="187813366" sldId="263"/>
            <ac:spMk id="23" creationId="{0682412A-C306-601F-77D9-A179C91A35BD}"/>
          </ac:spMkLst>
        </pc:spChg>
        <pc:picChg chg="mod">
          <ac:chgData name="Ciro Gómez" userId="34e8697b990e20cc" providerId="LiveId" clId="{418874D2-6392-42BC-939D-A1318B96950E}" dt="2023-04-05T03:27:03.034" v="96" actId="1036"/>
          <ac:picMkLst>
            <pc:docMk/>
            <pc:sldMk cId="187813366" sldId="263"/>
            <ac:picMk id="5" creationId="{C9ACBDD4-C184-A422-B31A-1BA382D73A07}"/>
          </ac:picMkLst>
        </pc:picChg>
      </pc:sldChg>
      <pc:sldChg chg="modSp mod">
        <pc:chgData name="Ciro Gómez" userId="34e8697b990e20cc" providerId="LiveId" clId="{418874D2-6392-42BC-939D-A1318B96950E}" dt="2023-04-05T03:34:37.612" v="127" actId="20577"/>
        <pc:sldMkLst>
          <pc:docMk/>
          <pc:sldMk cId="732726418" sldId="267"/>
        </pc:sldMkLst>
        <pc:spChg chg="mod">
          <ac:chgData name="Ciro Gómez" userId="34e8697b990e20cc" providerId="LiveId" clId="{418874D2-6392-42BC-939D-A1318B96950E}" dt="2023-04-05T03:34:37.612" v="127" actId="20577"/>
          <ac:spMkLst>
            <pc:docMk/>
            <pc:sldMk cId="732726418" sldId="267"/>
            <ac:spMk id="23" creationId="{0682412A-C306-601F-77D9-A179C91A35BD}"/>
          </ac:spMkLst>
        </pc:spChg>
      </pc:sldChg>
      <pc:sldChg chg="modSp mod">
        <pc:chgData name="Ciro Gómez" userId="34e8697b990e20cc" providerId="LiveId" clId="{418874D2-6392-42BC-939D-A1318B96950E}" dt="2023-04-05T03:38:02.459" v="257" actId="1036"/>
        <pc:sldMkLst>
          <pc:docMk/>
          <pc:sldMk cId="106427084" sldId="268"/>
        </pc:sldMkLst>
        <pc:spChg chg="mod">
          <ac:chgData name="Ciro Gómez" userId="34e8697b990e20cc" providerId="LiveId" clId="{418874D2-6392-42BC-939D-A1318B96950E}" dt="2023-04-05T03:37:57.238" v="256" actId="1076"/>
          <ac:spMkLst>
            <pc:docMk/>
            <pc:sldMk cId="106427084" sldId="268"/>
            <ac:spMk id="23" creationId="{0682412A-C306-601F-77D9-A179C91A35BD}"/>
          </ac:spMkLst>
        </pc:spChg>
        <pc:picChg chg="mod">
          <ac:chgData name="Ciro Gómez" userId="34e8697b990e20cc" providerId="LiveId" clId="{418874D2-6392-42BC-939D-A1318B96950E}" dt="2023-04-05T03:38:02.459" v="257" actId="1036"/>
          <ac:picMkLst>
            <pc:docMk/>
            <pc:sldMk cId="106427084" sldId="268"/>
            <ac:picMk id="5" creationId="{C9ACBDD4-C184-A422-B31A-1BA382D73A07}"/>
          </ac:picMkLst>
        </pc:picChg>
      </pc:sldChg>
      <pc:sldChg chg="modSp mod">
        <pc:chgData name="Ciro Gómez" userId="34e8697b990e20cc" providerId="LiveId" clId="{418874D2-6392-42BC-939D-A1318B96950E}" dt="2023-04-05T11:24:37.452" v="388" actId="20577"/>
        <pc:sldMkLst>
          <pc:docMk/>
          <pc:sldMk cId="1228021190" sldId="269"/>
        </pc:sldMkLst>
        <pc:spChg chg="mod">
          <ac:chgData name="Ciro Gómez" userId="34e8697b990e20cc" providerId="LiveId" clId="{418874D2-6392-42BC-939D-A1318B96950E}" dt="2023-04-05T11:24:37.452" v="388" actId="20577"/>
          <ac:spMkLst>
            <pc:docMk/>
            <pc:sldMk cId="1228021190" sldId="269"/>
            <ac:spMk id="23" creationId="{0682412A-C306-601F-77D9-A179C91A35BD}"/>
          </ac:spMkLst>
        </pc:spChg>
      </pc:sldChg>
      <pc:sldChg chg="addSp modSp mod">
        <pc:chgData name="Ciro Gómez" userId="34e8697b990e20cc" providerId="LiveId" clId="{418874D2-6392-42BC-939D-A1318B96950E}" dt="2023-04-05T10:48:15.458" v="340" actId="1076"/>
        <pc:sldMkLst>
          <pc:docMk/>
          <pc:sldMk cId="3787766258" sldId="271"/>
        </pc:sldMkLst>
        <pc:spChg chg="add mod">
          <ac:chgData name="Ciro Gómez" userId="34e8697b990e20cc" providerId="LiveId" clId="{418874D2-6392-42BC-939D-A1318B96950E}" dt="2023-04-05T10:48:15.458" v="340" actId="1076"/>
          <ac:spMkLst>
            <pc:docMk/>
            <pc:sldMk cId="3787766258" sldId="271"/>
            <ac:spMk id="3" creationId="{38C90A28-95D6-CA73-D7A3-74E17DB88AAC}"/>
          </ac:spMkLst>
        </pc:spChg>
        <pc:spChg chg="mod">
          <ac:chgData name="Ciro Gómez" userId="34e8697b990e20cc" providerId="LiveId" clId="{418874D2-6392-42BC-939D-A1318B96950E}" dt="2023-04-05T10:46:02.688" v="293" actId="1076"/>
          <ac:spMkLst>
            <pc:docMk/>
            <pc:sldMk cId="3787766258" sldId="271"/>
            <ac:spMk id="6" creationId="{138AF464-4A52-E16E-2011-CE1F9867F81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AB782-C555-AF16-9FE2-BE3386F9E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A58B64-6F88-2CFF-888D-4E79BB1DA2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945690-008C-FC4F-CD91-07DE6090A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9E411-7166-467B-A85B-8B5983F80FDF}" type="datetimeFigureOut">
              <a:rPr lang="es-CO" smtClean="0"/>
              <a:t>5/04/2023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F53EA0-CD09-105A-0D3D-8929781D0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80E5C8-C713-4BC9-C131-9D577F8A3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2BF2-9AF4-4BF2-A209-9046493EF4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308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7EC2A5-C242-B366-7D73-BBA944CE0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855C63E-F33F-10A4-40CC-58D5A4AAA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979DC1-06DA-0E72-7871-72F92B3E9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9E411-7166-467B-A85B-8B5983F80FDF}" type="datetimeFigureOut">
              <a:rPr lang="es-CO" smtClean="0"/>
              <a:t>5/04/2023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59A506-43BA-807D-9ADA-298404FB5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BA0FE7-872B-73DA-3183-B3F963CD4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2BF2-9AF4-4BF2-A209-9046493EF4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086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BE3E014-5A6E-697F-B0A6-92BB3751EB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854A096-2CAA-1ACC-67F4-7E8B876FB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F1D3A8-AAD5-9053-8DCB-16670411C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9E411-7166-467B-A85B-8B5983F80FDF}" type="datetimeFigureOut">
              <a:rPr lang="es-CO" smtClean="0"/>
              <a:t>5/04/2023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4FF4DE-C9DA-A977-88A6-A63177E53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305CAB-AFAC-5E75-A0B8-9EAB927D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2BF2-9AF4-4BF2-A209-9046493EF4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1973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8E07E8-9CBD-D201-81B1-A32D02B23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ECF283-0ED7-7DC2-A42B-7BD080D9E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EC46D0-D0F2-43F2-B774-6079BA7F7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9E411-7166-467B-A85B-8B5983F80FDF}" type="datetimeFigureOut">
              <a:rPr lang="es-CO" smtClean="0"/>
              <a:t>5/04/2023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F6E455-DFF0-E0B7-FC22-1B59343C7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63C808-6B84-F716-31F9-F354E6858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2BF2-9AF4-4BF2-A209-9046493EF4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969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6437E6-F68A-DBC6-71A1-EEBC63583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A4A91F-4817-0767-2F11-47F4192A1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ADC609-86D5-9A3E-22A6-B0EE9F058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9E411-7166-467B-A85B-8B5983F80FDF}" type="datetimeFigureOut">
              <a:rPr lang="es-CO" smtClean="0"/>
              <a:t>5/04/2023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C78427-506C-C177-4CC5-4D42376F6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CF376A-0D78-D41B-6550-74A2BB1A5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2BF2-9AF4-4BF2-A209-9046493EF4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9988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196786-5DB2-BBF1-596C-13DEDBBA9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F83ED5-0195-6EF0-BC21-DC26FD0E38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D812A9-6248-B65F-DFD8-0DEA159D7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AEFBC0-AB2B-DF8F-193C-34EA86436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9E411-7166-467B-A85B-8B5983F80FDF}" type="datetimeFigureOut">
              <a:rPr lang="es-CO" smtClean="0"/>
              <a:t>5/04/2023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701E68-679B-75BC-F1BF-A37EA066D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6269FC-6F1A-D76E-2B27-16C57D172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2BF2-9AF4-4BF2-A209-9046493EF4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444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71F425-0D89-5424-35A3-8EBEC561F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C1E4994-2756-C8D5-51BC-9AFB1A2BD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1A6D4C8-BEDE-0162-12A7-94DD28208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69A6509-F2EF-B6AF-98B2-3270B2026D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94A24F3-BE60-CFD3-A07F-1895DF69B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04DA83-AB09-D7CC-7A0A-44E2F955C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9E411-7166-467B-A85B-8B5983F80FDF}" type="datetimeFigureOut">
              <a:rPr lang="es-CO" smtClean="0"/>
              <a:t>5/04/2023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BF0E02D-D342-C9FA-FB28-EF92BE5A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CE28CCD-3866-4690-C7F9-FE2A3B304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2BF2-9AF4-4BF2-A209-9046493EF4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411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2D4F5C-C8B7-DFD3-B947-82FB16D94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158FA07-BFDC-D697-A481-C0B3CEF9F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9E411-7166-467B-A85B-8B5983F80FDF}" type="datetimeFigureOut">
              <a:rPr lang="es-CO" smtClean="0"/>
              <a:t>5/04/2023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C3910F1-939E-2C2A-9951-A5B632511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5C0BEEE-36F6-EEC8-5F1F-7A7427CC0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2BF2-9AF4-4BF2-A209-9046493EF4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8676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B8451E7-82E5-B5BB-A90A-A6A12C4CD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9E411-7166-467B-A85B-8B5983F80FDF}" type="datetimeFigureOut">
              <a:rPr lang="es-CO" smtClean="0"/>
              <a:t>5/04/2023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3DB055B-0AC9-FA2D-F9F4-C9F5B14AC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81357D7-9BEF-5701-ADE3-366E3DEAD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2BF2-9AF4-4BF2-A209-9046493EF4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5383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5ACEC-4FB5-DDA0-9838-A5AFC0D3D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3625F0-61CB-86B1-0DF1-0F3E0B870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4820C30-C18A-8ABB-629E-F5E7994D41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8F60B0E-4D23-F913-DF7D-1E9CEDADE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9E411-7166-467B-A85B-8B5983F80FDF}" type="datetimeFigureOut">
              <a:rPr lang="es-CO" smtClean="0"/>
              <a:t>5/04/2023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75D32B-E82B-A3D1-F8D9-168EE49B4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03CAB1-2E58-757E-A4FB-219F8256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2BF2-9AF4-4BF2-A209-9046493EF4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8919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D83553-28C5-CBEC-A587-9C8C1CEF9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D01CCEE-6ADF-4472-0767-002A1A2F1B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4F1FC5-CE4E-8F2A-9D43-DCDB042E6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5D7FC6-08AF-9B5E-9F9C-FE5C23963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9E411-7166-467B-A85B-8B5983F80FDF}" type="datetimeFigureOut">
              <a:rPr lang="es-CO" smtClean="0"/>
              <a:t>5/04/2023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03AC5CB-20BE-792A-C623-0D9A94B16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BC13B4B-E456-87F1-ACA6-FBCA990AA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2BF2-9AF4-4BF2-A209-9046493EF4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9841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7D7863F-4CB0-6C2B-2644-FE3CEC30F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0657368-5D96-1D7E-3E7C-242C04AF5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E9165B-BB15-070E-C9A7-BB04260B4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9E411-7166-467B-A85B-8B5983F80FDF}" type="datetimeFigureOut">
              <a:rPr lang="es-CO" smtClean="0"/>
              <a:t>5/04/2023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C66C17-17B4-EDB6-793A-514787A808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172320-812F-2E94-6605-4EB8D7D44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D2BF2-9AF4-4BF2-A209-9046493EF4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439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6210D66D-59E0-DF95-4352-0D664112B8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" r="-1" b="-1"/>
          <a:stretch/>
        </p:blipFill>
        <p:spPr>
          <a:xfrm>
            <a:off x="-1284" y="-73131"/>
            <a:ext cx="8128855" cy="529119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D94FB95-47FD-F813-DAF1-07DF32E46B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5" y="5635366"/>
            <a:ext cx="7091299" cy="898581"/>
          </a:xfrm>
        </p:spPr>
        <p:txBody>
          <a:bodyPr anchor="ctr">
            <a:normAutofit/>
          </a:bodyPr>
          <a:lstStyle/>
          <a:p>
            <a:pPr algn="l"/>
            <a:r>
              <a:rPr lang="es-ES" sz="4400" b="1" dirty="0">
                <a:solidFill>
                  <a:srgbClr val="FFFFFF"/>
                </a:solidFill>
              </a:rPr>
              <a:t>HOSPITAL OCTAVIO OLIVARES</a:t>
            </a:r>
            <a:endParaRPr lang="es-CO" sz="4400" b="1" dirty="0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053730D-5D86-B2B6-CB4F-DBB658D31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74707" y="5679740"/>
            <a:ext cx="3291839" cy="830453"/>
          </a:xfrm>
        </p:spPr>
        <p:txBody>
          <a:bodyPr anchor="ctr">
            <a:normAutofit/>
          </a:bodyPr>
          <a:lstStyle/>
          <a:p>
            <a:pPr algn="l"/>
            <a:r>
              <a:rPr lang="es-ES" sz="2000" dirty="0">
                <a:solidFill>
                  <a:srgbClr val="FFFFFF"/>
                </a:solidFill>
              </a:rPr>
              <a:t>Puerto Nare - Antioquia</a:t>
            </a:r>
            <a:endParaRPr lang="es-CO" sz="2000" dirty="0">
              <a:solidFill>
                <a:srgbClr val="FFFFFF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D4D1D06-8FCE-609E-088E-C373AC8FF9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3" r="1631" b="-3"/>
          <a:stretch/>
        </p:blipFill>
        <p:spPr>
          <a:xfrm>
            <a:off x="8128856" y="1"/>
            <a:ext cx="4063143" cy="529138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986DEB9-1682-05D2-41C0-010CA226BC66}"/>
              </a:ext>
            </a:extLst>
          </p:cNvPr>
          <p:cNvSpPr txBox="1"/>
          <p:nvPr/>
        </p:nvSpPr>
        <p:spPr>
          <a:xfrm>
            <a:off x="1102859" y="2296160"/>
            <a:ext cx="64976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>
                <a:latin typeface="Amasis MT Pro Black" panose="020B0604020202020204" pitchFamily="18" charset="0"/>
              </a:rPr>
              <a:t>RENDICIÓN DE CUENTAS</a:t>
            </a:r>
          </a:p>
          <a:p>
            <a:r>
              <a:rPr lang="es-ES" sz="4000" b="1" dirty="0">
                <a:latin typeface="Amasis MT Pro Black" panose="020B0604020202020204" pitchFamily="18" charset="0"/>
              </a:rPr>
              <a:t>             AÑO 2022</a:t>
            </a:r>
            <a:endParaRPr lang="es-CO" sz="4000" b="1" dirty="0">
              <a:latin typeface="Amasis MT Pro Black" panose="020B0604020202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1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00228C-BDA9-B910-DC8D-736E20E02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C9ACBDD4-C184-A422-B31A-1BA382D73A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26"/>
            <a:ext cx="12192000" cy="6862245"/>
          </a:xfrm>
        </p:spPr>
      </p:pic>
      <p:pic>
        <p:nvPicPr>
          <p:cNvPr id="7" name="Imagen 6" descr="Imagen que contiene Icono&#10;&#10;Descripción generada automáticamente">
            <a:extLst>
              <a:ext uri="{FF2B5EF4-FFF2-40B4-BE49-F238E27FC236}">
                <a16:creationId xmlns:a16="http://schemas.microsoft.com/office/drawing/2014/main" id="{43A349E1-8854-F97C-8F83-982BF9C09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286" y="5268277"/>
            <a:ext cx="1256714" cy="158972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39F8402-2FB9-4358-7A8D-9434C3652EA8}"/>
              </a:ext>
            </a:extLst>
          </p:cNvPr>
          <p:cNvSpPr txBox="1"/>
          <p:nvPr/>
        </p:nvSpPr>
        <p:spPr>
          <a:xfrm>
            <a:off x="4048760" y="264944"/>
            <a:ext cx="7736840" cy="1325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B0604020202020204" pitchFamily="18" charset="0"/>
                <a:ea typeface="+mn-ea"/>
                <a:cs typeface="+mn-cs"/>
              </a:rPr>
              <a:t>RENDICIÓN DE CUENTAS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B0604020202020204" pitchFamily="18" charset="0"/>
                <a:ea typeface="+mn-ea"/>
                <a:cs typeface="+mn-cs"/>
              </a:rPr>
              <a:t>             AÑO 2022</a:t>
            </a: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asis MT Pro Black" panose="020B0604020202020204" pitchFamily="18" charset="0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D1F819A-0F4F-D866-F795-7ACEE334FCB7}"/>
              </a:ext>
            </a:extLst>
          </p:cNvPr>
          <p:cNvSpPr txBox="1"/>
          <p:nvPr/>
        </p:nvSpPr>
        <p:spPr>
          <a:xfrm>
            <a:off x="6993630" y="6389116"/>
            <a:ext cx="3941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i="1" dirty="0"/>
              <a:t>Hospital Octavio Olivares</a:t>
            </a:r>
            <a:endParaRPr lang="es-CO" sz="2800" b="1" i="1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682412A-C306-601F-77D9-A179C91A35BD}"/>
              </a:ext>
            </a:extLst>
          </p:cNvPr>
          <p:cNvSpPr txBox="1"/>
          <p:nvPr/>
        </p:nvSpPr>
        <p:spPr>
          <a:xfrm>
            <a:off x="261273" y="1396506"/>
            <a:ext cx="48728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INDICADORES DE PRODUCCIÓN</a:t>
            </a:r>
          </a:p>
          <a:p>
            <a:endParaRPr lang="es-CO" sz="2800" dirty="0"/>
          </a:p>
          <a:p>
            <a:endParaRPr lang="es-CO" sz="2000" dirty="0"/>
          </a:p>
          <a:p>
            <a:endParaRPr lang="es-CO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E1EFE88-D13D-681B-7B44-7674983C0F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72" y="1901754"/>
            <a:ext cx="9116407" cy="453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6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00228C-BDA9-B910-DC8D-736E20E02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C9ACBDD4-C184-A422-B31A-1BA382D73A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26"/>
            <a:ext cx="12192000" cy="6862245"/>
          </a:xfrm>
        </p:spPr>
      </p:pic>
      <p:pic>
        <p:nvPicPr>
          <p:cNvPr id="7" name="Imagen 6" descr="Imagen que contiene Icono&#10;&#10;Descripción generada automáticamente">
            <a:extLst>
              <a:ext uri="{FF2B5EF4-FFF2-40B4-BE49-F238E27FC236}">
                <a16:creationId xmlns:a16="http://schemas.microsoft.com/office/drawing/2014/main" id="{43A349E1-8854-F97C-8F83-982BF9C09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286" y="5268277"/>
            <a:ext cx="1256714" cy="158972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39F8402-2FB9-4358-7A8D-9434C3652EA8}"/>
              </a:ext>
            </a:extLst>
          </p:cNvPr>
          <p:cNvSpPr txBox="1"/>
          <p:nvPr/>
        </p:nvSpPr>
        <p:spPr>
          <a:xfrm>
            <a:off x="4048760" y="264944"/>
            <a:ext cx="7736840" cy="1325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B0604020202020204" pitchFamily="18" charset="0"/>
                <a:ea typeface="+mn-ea"/>
                <a:cs typeface="+mn-cs"/>
              </a:rPr>
              <a:t>RENDICIÓN DE CUENTAS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B0604020202020204" pitchFamily="18" charset="0"/>
                <a:ea typeface="+mn-ea"/>
                <a:cs typeface="+mn-cs"/>
              </a:rPr>
              <a:t>             AÑO 2022</a:t>
            </a: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asis MT Pro Black" panose="020B0604020202020204" pitchFamily="18" charset="0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D1F819A-0F4F-D866-F795-7ACEE334FCB7}"/>
              </a:ext>
            </a:extLst>
          </p:cNvPr>
          <p:cNvSpPr txBox="1"/>
          <p:nvPr/>
        </p:nvSpPr>
        <p:spPr>
          <a:xfrm>
            <a:off x="6993630" y="6389116"/>
            <a:ext cx="3941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i="1" dirty="0"/>
              <a:t>Hospital Octavio Olivares</a:t>
            </a:r>
            <a:endParaRPr lang="es-CO" sz="2800" b="1" i="1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682412A-C306-601F-77D9-A179C91A35BD}"/>
              </a:ext>
            </a:extLst>
          </p:cNvPr>
          <p:cNvSpPr txBox="1"/>
          <p:nvPr/>
        </p:nvSpPr>
        <p:spPr>
          <a:xfrm>
            <a:off x="261273" y="1396506"/>
            <a:ext cx="48728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INDICADORES DE PRODUCCIÓN</a:t>
            </a:r>
          </a:p>
          <a:p>
            <a:endParaRPr lang="es-CO" sz="2800" dirty="0"/>
          </a:p>
          <a:p>
            <a:endParaRPr lang="es-CO" sz="2000" dirty="0"/>
          </a:p>
          <a:p>
            <a:endParaRPr lang="es-CO" sz="20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6C50A99-8460-8DF8-8EA7-06DD0264D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920" y="1862341"/>
            <a:ext cx="8999787" cy="461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49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00228C-BDA9-B910-DC8D-736E20E02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C9ACBDD4-C184-A422-B31A-1BA382D73A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45"/>
            <a:ext cx="12192000" cy="6862245"/>
          </a:xfrm>
        </p:spPr>
      </p:pic>
      <p:pic>
        <p:nvPicPr>
          <p:cNvPr id="7" name="Imagen 6" descr="Imagen que contiene Icono&#10;&#10;Descripción generada automáticamente">
            <a:extLst>
              <a:ext uri="{FF2B5EF4-FFF2-40B4-BE49-F238E27FC236}">
                <a16:creationId xmlns:a16="http://schemas.microsoft.com/office/drawing/2014/main" id="{43A349E1-8854-F97C-8F83-982BF9C09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286" y="5268277"/>
            <a:ext cx="1256714" cy="158972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39F8402-2FB9-4358-7A8D-9434C3652EA8}"/>
              </a:ext>
            </a:extLst>
          </p:cNvPr>
          <p:cNvSpPr txBox="1"/>
          <p:nvPr/>
        </p:nvSpPr>
        <p:spPr>
          <a:xfrm>
            <a:off x="4048760" y="264944"/>
            <a:ext cx="7736840" cy="1325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B0604020202020204" pitchFamily="18" charset="0"/>
                <a:ea typeface="+mn-ea"/>
                <a:cs typeface="+mn-cs"/>
              </a:rPr>
              <a:t>RENDICIÓN DE CUENTAS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B0604020202020204" pitchFamily="18" charset="0"/>
                <a:ea typeface="+mn-ea"/>
                <a:cs typeface="+mn-cs"/>
              </a:rPr>
              <a:t>             AÑO 2022</a:t>
            </a: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asis MT Pro Black" panose="020B0604020202020204" pitchFamily="18" charset="0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D1F819A-0F4F-D866-F795-7ACEE334FCB7}"/>
              </a:ext>
            </a:extLst>
          </p:cNvPr>
          <p:cNvSpPr txBox="1"/>
          <p:nvPr/>
        </p:nvSpPr>
        <p:spPr>
          <a:xfrm>
            <a:off x="6993630" y="6389116"/>
            <a:ext cx="3941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i="1" dirty="0"/>
              <a:t>Hospital Octavio Olivares</a:t>
            </a:r>
            <a:endParaRPr lang="es-CO" sz="2800" b="1" i="1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682412A-C306-601F-77D9-A179C91A35BD}"/>
              </a:ext>
            </a:extLst>
          </p:cNvPr>
          <p:cNvSpPr txBox="1"/>
          <p:nvPr/>
        </p:nvSpPr>
        <p:spPr>
          <a:xfrm>
            <a:off x="3278793" y="1909822"/>
            <a:ext cx="8499634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INFRAESTRUCTURA Y DOTACIÓN</a:t>
            </a:r>
          </a:p>
          <a:p>
            <a:endParaRPr lang="es-ES" sz="2800" b="1" dirty="0"/>
          </a:p>
          <a:p>
            <a:pPr marL="457200" indent="-457200">
              <a:buFontTx/>
              <a:buChar char="-"/>
            </a:pPr>
            <a:r>
              <a:rPr lang="es-ES" sz="2800" dirty="0"/>
              <a:t>Presentación de proyectos de adecuación de la </a:t>
            </a:r>
          </a:p>
          <a:p>
            <a:r>
              <a:rPr lang="es-ES" sz="2800" dirty="0"/>
              <a:t>      infraestructura ante la SSSA*</a:t>
            </a:r>
          </a:p>
          <a:p>
            <a:pPr marL="457200" indent="-457200">
              <a:buFontTx/>
              <a:buChar char="-"/>
            </a:pPr>
            <a:r>
              <a:rPr lang="es-ES" sz="2800" dirty="0"/>
              <a:t>Equipos biomédicos: inversión $ 75.000.000 </a:t>
            </a:r>
            <a:r>
              <a:rPr lang="es-ES" sz="2800" dirty="0" err="1"/>
              <a:t>MinSalud</a:t>
            </a:r>
            <a:endParaRPr lang="es-ES" sz="2800" dirty="0"/>
          </a:p>
          <a:p>
            <a:pPr marL="457200" indent="-457200">
              <a:buFontTx/>
              <a:buChar char="-"/>
            </a:pPr>
            <a:r>
              <a:rPr lang="es-ES" sz="2800" dirty="0"/>
              <a:t>Equipos de computo y sillas de oficina</a:t>
            </a:r>
          </a:p>
          <a:p>
            <a:pPr marL="457200" indent="-457200">
              <a:buFontTx/>
              <a:buChar char="-"/>
            </a:pPr>
            <a:r>
              <a:rPr lang="es-ES" sz="2800" dirty="0"/>
              <a:t>Presentación proyecto de ambulancia</a:t>
            </a:r>
          </a:p>
          <a:p>
            <a:pPr marL="457200" indent="-457200">
              <a:buFontTx/>
              <a:buChar char="-"/>
            </a:pPr>
            <a:endParaRPr lang="es-ES" sz="2800" b="1" dirty="0"/>
          </a:p>
          <a:p>
            <a:endParaRPr lang="es-ES" sz="2800" b="1" dirty="0"/>
          </a:p>
          <a:p>
            <a:endParaRPr lang="es-ES" sz="2800" b="1" dirty="0"/>
          </a:p>
          <a:p>
            <a:endParaRPr lang="es-CO" sz="2800" dirty="0"/>
          </a:p>
          <a:p>
            <a:endParaRPr lang="es-CO" sz="2000" dirty="0"/>
          </a:p>
          <a:p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732726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00228C-BDA9-B910-DC8D-736E20E02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C9ACBDD4-C184-A422-B31A-1BA382D73A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45"/>
            <a:ext cx="12192000" cy="6862245"/>
          </a:xfrm>
        </p:spPr>
      </p:pic>
      <p:pic>
        <p:nvPicPr>
          <p:cNvPr id="7" name="Imagen 6" descr="Imagen que contiene Icono&#10;&#10;Descripción generada automáticamente">
            <a:extLst>
              <a:ext uri="{FF2B5EF4-FFF2-40B4-BE49-F238E27FC236}">
                <a16:creationId xmlns:a16="http://schemas.microsoft.com/office/drawing/2014/main" id="{43A349E1-8854-F97C-8F83-982BF9C09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286" y="5268277"/>
            <a:ext cx="1256714" cy="158972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39F8402-2FB9-4358-7A8D-9434C3652EA8}"/>
              </a:ext>
            </a:extLst>
          </p:cNvPr>
          <p:cNvSpPr txBox="1"/>
          <p:nvPr/>
        </p:nvSpPr>
        <p:spPr>
          <a:xfrm>
            <a:off x="4048760" y="264944"/>
            <a:ext cx="7736840" cy="1325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B0604020202020204" pitchFamily="18" charset="0"/>
                <a:ea typeface="+mn-ea"/>
                <a:cs typeface="+mn-cs"/>
              </a:rPr>
              <a:t>RENDICIÓN DE CUENTAS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B0604020202020204" pitchFamily="18" charset="0"/>
                <a:ea typeface="+mn-ea"/>
                <a:cs typeface="+mn-cs"/>
              </a:rPr>
              <a:t>             AÑO 2022</a:t>
            </a: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asis MT Pro Black" panose="020B0604020202020204" pitchFamily="18" charset="0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D1F819A-0F4F-D866-F795-7ACEE334FCB7}"/>
              </a:ext>
            </a:extLst>
          </p:cNvPr>
          <p:cNvSpPr txBox="1"/>
          <p:nvPr/>
        </p:nvSpPr>
        <p:spPr>
          <a:xfrm>
            <a:off x="6993630" y="6389116"/>
            <a:ext cx="3941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i="1" dirty="0"/>
              <a:t>Hospital Octavio Olivares</a:t>
            </a:r>
            <a:endParaRPr lang="es-CO" sz="2800" b="1" i="1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682412A-C306-601F-77D9-A179C91A35BD}"/>
              </a:ext>
            </a:extLst>
          </p:cNvPr>
          <p:cNvSpPr txBox="1"/>
          <p:nvPr/>
        </p:nvSpPr>
        <p:spPr>
          <a:xfrm>
            <a:off x="1420632" y="1848533"/>
            <a:ext cx="10584885" cy="6309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PROGRAMA DE SANEAMIENTO FISCAL Y FINANCIERO</a:t>
            </a:r>
          </a:p>
          <a:p>
            <a:endParaRPr lang="es-ES" sz="2800" b="1" dirty="0"/>
          </a:p>
          <a:p>
            <a:r>
              <a:rPr lang="es-ES" sz="2800" dirty="0"/>
              <a:t>- Desde el año 2018 la ESE está en alto riesgo financiero</a:t>
            </a:r>
          </a:p>
          <a:p>
            <a:r>
              <a:rPr lang="es-ES" sz="2800" dirty="0"/>
              <a:t>- Total de los pasivos equivalía a 2 años del presupuesto del Hospital</a:t>
            </a:r>
          </a:p>
          <a:p>
            <a:r>
              <a:rPr lang="es-ES" sz="2800" dirty="0"/>
              <a:t>- Desde el año 2020 se han hecho varias actualizaciones </a:t>
            </a:r>
            <a:r>
              <a:rPr lang="es-ES" sz="2800"/>
              <a:t>de información</a:t>
            </a:r>
            <a:endParaRPr lang="es-ES" sz="2800" dirty="0"/>
          </a:p>
          <a:p>
            <a:r>
              <a:rPr lang="es-ES" sz="2800" dirty="0"/>
              <a:t>- Actualmente se debe presentar con corte a 31-12-2022</a:t>
            </a:r>
          </a:p>
          <a:p>
            <a:pPr marL="457200" indent="-457200">
              <a:buFontTx/>
              <a:buChar char="-"/>
            </a:pPr>
            <a:endParaRPr lang="es-ES" sz="2800" dirty="0"/>
          </a:p>
          <a:p>
            <a:r>
              <a:rPr lang="es-ES" sz="2800" dirty="0"/>
              <a:t>Aún se requieren fuentes de financiación para que sea viabilizado.</a:t>
            </a:r>
          </a:p>
          <a:p>
            <a:r>
              <a:rPr lang="es-ES" sz="2800" dirty="0"/>
              <a:t>Total pasivos a Diciembre de 2022: $ 4.186.000.000</a:t>
            </a:r>
          </a:p>
          <a:p>
            <a:pPr marL="457200" indent="-457200">
              <a:buFontTx/>
              <a:buChar char="-"/>
            </a:pPr>
            <a:endParaRPr lang="es-ES" sz="2800" b="1" dirty="0"/>
          </a:p>
          <a:p>
            <a:endParaRPr lang="es-ES" sz="2800" b="1" dirty="0"/>
          </a:p>
          <a:p>
            <a:endParaRPr lang="es-ES" sz="2800" b="1" dirty="0"/>
          </a:p>
          <a:p>
            <a:endParaRPr lang="es-CO" sz="2800" dirty="0"/>
          </a:p>
          <a:p>
            <a:endParaRPr lang="es-CO" sz="2000" dirty="0"/>
          </a:p>
          <a:p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1228021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00228C-BDA9-B910-DC8D-736E20E02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C9ACBDD4-C184-A422-B31A-1BA382D73A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45"/>
            <a:ext cx="12192000" cy="6862245"/>
          </a:xfrm>
        </p:spPr>
      </p:pic>
      <p:pic>
        <p:nvPicPr>
          <p:cNvPr id="7" name="Imagen 6" descr="Imagen que contiene Icono&#10;&#10;Descripción generada automáticamente">
            <a:extLst>
              <a:ext uri="{FF2B5EF4-FFF2-40B4-BE49-F238E27FC236}">
                <a16:creationId xmlns:a16="http://schemas.microsoft.com/office/drawing/2014/main" id="{43A349E1-8854-F97C-8F83-982BF9C09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286" y="5268277"/>
            <a:ext cx="1256714" cy="158972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39F8402-2FB9-4358-7A8D-9434C3652EA8}"/>
              </a:ext>
            </a:extLst>
          </p:cNvPr>
          <p:cNvSpPr txBox="1"/>
          <p:nvPr/>
        </p:nvSpPr>
        <p:spPr>
          <a:xfrm>
            <a:off x="4048760" y="264944"/>
            <a:ext cx="7736840" cy="1325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B0604020202020204" pitchFamily="18" charset="0"/>
                <a:ea typeface="+mn-ea"/>
                <a:cs typeface="+mn-cs"/>
              </a:rPr>
              <a:t>RENDICIÓN DE CUENTAS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B0604020202020204" pitchFamily="18" charset="0"/>
                <a:ea typeface="+mn-ea"/>
                <a:cs typeface="+mn-cs"/>
              </a:rPr>
              <a:t>             AÑO 2022</a:t>
            </a: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asis MT Pro Black" panose="020B0604020202020204" pitchFamily="18" charset="0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D1F819A-0F4F-D866-F795-7ACEE334FCB7}"/>
              </a:ext>
            </a:extLst>
          </p:cNvPr>
          <p:cNvSpPr txBox="1"/>
          <p:nvPr/>
        </p:nvSpPr>
        <p:spPr>
          <a:xfrm>
            <a:off x="6993630" y="6389116"/>
            <a:ext cx="3941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i="1" dirty="0"/>
              <a:t>Hospital Octavio Olivares</a:t>
            </a:r>
            <a:endParaRPr lang="es-CO" sz="2800" b="1" i="1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682412A-C306-601F-77D9-A179C91A35BD}"/>
              </a:ext>
            </a:extLst>
          </p:cNvPr>
          <p:cNvSpPr txBox="1"/>
          <p:nvPr/>
        </p:nvSpPr>
        <p:spPr>
          <a:xfrm>
            <a:off x="2497592" y="1859696"/>
            <a:ext cx="8677312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SITUACIÓN JURÍDICA</a:t>
            </a:r>
          </a:p>
          <a:p>
            <a:pPr marL="457200" indent="-457200">
              <a:buFontTx/>
              <a:buChar char="-"/>
            </a:pPr>
            <a:endParaRPr lang="es-ES" sz="2800" b="1" dirty="0"/>
          </a:p>
          <a:p>
            <a:r>
              <a:rPr lang="es-ES" sz="2800" dirty="0"/>
              <a:t>(0)  Acciones de tutela. </a:t>
            </a:r>
          </a:p>
          <a:p>
            <a:r>
              <a:rPr lang="es-ES" sz="2800" dirty="0"/>
              <a:t>(13)  Acciones de nulidad y restablecimiento del derecho </a:t>
            </a:r>
          </a:p>
          <a:p>
            <a:r>
              <a:rPr lang="es-ES" sz="2800" dirty="0"/>
              <a:t>(4)   Acciones de reparación directa </a:t>
            </a:r>
          </a:p>
          <a:p>
            <a:r>
              <a:rPr lang="es-ES" sz="2800" dirty="0"/>
              <a:t>(9)  Ejecutivos   </a:t>
            </a:r>
          </a:p>
          <a:p>
            <a:r>
              <a:rPr lang="es-ES" sz="2800" dirty="0"/>
              <a:t>(3)  Procesos laborales Ordinarios </a:t>
            </a:r>
          </a:p>
          <a:p>
            <a:r>
              <a:rPr lang="es-ES" sz="2800" dirty="0"/>
              <a:t>(1)  Acción popular	 </a:t>
            </a:r>
          </a:p>
          <a:p>
            <a:r>
              <a:rPr lang="es-ES" sz="2800" dirty="0"/>
              <a:t>(2)  Acciones de repetición. </a:t>
            </a:r>
          </a:p>
          <a:p>
            <a:endParaRPr lang="es-ES" sz="2800" b="1" dirty="0"/>
          </a:p>
          <a:p>
            <a:endParaRPr lang="es-CO" sz="2800" dirty="0"/>
          </a:p>
          <a:p>
            <a:endParaRPr lang="es-CO" sz="2000" dirty="0"/>
          </a:p>
          <a:p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2060522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00228C-BDA9-B910-DC8D-736E20E02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C9ACBDD4-C184-A422-B31A-1BA382D73A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5"/>
            <a:ext cx="12192000" cy="6862245"/>
          </a:xfrm>
        </p:spPr>
      </p:pic>
      <p:pic>
        <p:nvPicPr>
          <p:cNvPr id="7" name="Imagen 6" descr="Imagen que contiene Icono&#10;&#10;Descripción generada automáticamente">
            <a:extLst>
              <a:ext uri="{FF2B5EF4-FFF2-40B4-BE49-F238E27FC236}">
                <a16:creationId xmlns:a16="http://schemas.microsoft.com/office/drawing/2014/main" id="{43A349E1-8854-F97C-8F83-982BF9C09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286" y="5268277"/>
            <a:ext cx="1256714" cy="158972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39F8402-2FB9-4358-7A8D-9434C3652EA8}"/>
              </a:ext>
            </a:extLst>
          </p:cNvPr>
          <p:cNvSpPr txBox="1"/>
          <p:nvPr/>
        </p:nvSpPr>
        <p:spPr>
          <a:xfrm>
            <a:off x="4048760" y="264944"/>
            <a:ext cx="7736840" cy="1325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B0604020202020204" pitchFamily="18" charset="0"/>
                <a:ea typeface="+mn-ea"/>
                <a:cs typeface="+mn-cs"/>
              </a:rPr>
              <a:t>RENDICIÓN DE CUENTAS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B0604020202020204" pitchFamily="18" charset="0"/>
                <a:ea typeface="+mn-ea"/>
                <a:cs typeface="+mn-cs"/>
              </a:rPr>
              <a:t>             AÑO 2022</a:t>
            </a: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asis MT Pro Black" panose="020B0604020202020204" pitchFamily="18" charset="0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D1F819A-0F4F-D866-F795-7ACEE334FCB7}"/>
              </a:ext>
            </a:extLst>
          </p:cNvPr>
          <p:cNvSpPr txBox="1"/>
          <p:nvPr/>
        </p:nvSpPr>
        <p:spPr>
          <a:xfrm>
            <a:off x="6993630" y="6389116"/>
            <a:ext cx="3941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i="1" dirty="0"/>
              <a:t>Hospital Octavio Olivares</a:t>
            </a:r>
            <a:endParaRPr lang="es-CO" sz="2800" b="1" i="1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682412A-C306-601F-77D9-A179C91A35BD}"/>
              </a:ext>
            </a:extLst>
          </p:cNvPr>
          <p:cNvSpPr txBox="1"/>
          <p:nvPr/>
        </p:nvSpPr>
        <p:spPr>
          <a:xfrm>
            <a:off x="2750473" y="1859696"/>
            <a:ext cx="8277202" cy="587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PROYECTOS</a:t>
            </a:r>
          </a:p>
          <a:p>
            <a:endParaRPr lang="es-ES" sz="2800" b="1" dirty="0"/>
          </a:p>
          <a:p>
            <a:pPr marL="457200" indent="-457200">
              <a:buFontTx/>
              <a:buChar char="-"/>
            </a:pPr>
            <a:r>
              <a:rPr lang="es-ES" sz="2800" b="1" dirty="0"/>
              <a:t>Estudio de vulnerabilidad sísmica</a:t>
            </a:r>
          </a:p>
          <a:p>
            <a:pPr marL="457200" indent="-457200">
              <a:buFontTx/>
              <a:buChar char="-"/>
            </a:pPr>
            <a:r>
              <a:rPr lang="es-ES" sz="2800" b="1" dirty="0"/>
              <a:t>Fortalecimiento de TI</a:t>
            </a:r>
          </a:p>
          <a:p>
            <a:pPr marL="457200" indent="-457200">
              <a:buFontTx/>
              <a:buChar char="-"/>
            </a:pPr>
            <a:r>
              <a:rPr lang="es-ES" sz="2800" b="1" dirty="0"/>
              <a:t>Telemedicina</a:t>
            </a:r>
          </a:p>
          <a:p>
            <a:pPr marL="457200" indent="-457200">
              <a:buFontTx/>
              <a:buChar char="-"/>
            </a:pPr>
            <a:r>
              <a:rPr lang="es-ES" sz="2800" b="1" dirty="0"/>
              <a:t>Sala de salud mental</a:t>
            </a:r>
          </a:p>
          <a:p>
            <a:pPr marL="457200" indent="-457200">
              <a:buFontTx/>
              <a:buChar char="-"/>
            </a:pPr>
            <a:r>
              <a:rPr lang="es-ES" sz="2800" b="1" dirty="0"/>
              <a:t>Equipos básicos de salud </a:t>
            </a:r>
          </a:p>
          <a:p>
            <a:pPr marL="457200" indent="-457200">
              <a:buFontTx/>
              <a:buChar char="-"/>
            </a:pPr>
            <a:r>
              <a:rPr lang="es-ES" sz="2800" b="1" dirty="0"/>
              <a:t>Modelo de salud preventiva, predictiva y resolutiva</a:t>
            </a:r>
          </a:p>
          <a:p>
            <a:pPr marL="457200" indent="-457200">
              <a:buFontTx/>
              <a:buChar char="-"/>
            </a:pPr>
            <a:endParaRPr lang="es-ES" sz="2800" b="1" dirty="0"/>
          </a:p>
          <a:p>
            <a:endParaRPr lang="es-ES" sz="2800" b="1" dirty="0"/>
          </a:p>
          <a:p>
            <a:endParaRPr lang="es-ES" sz="2800" b="1" dirty="0"/>
          </a:p>
          <a:p>
            <a:endParaRPr lang="es-CO" sz="2800" dirty="0"/>
          </a:p>
          <a:p>
            <a:endParaRPr lang="es-CO" sz="2000" dirty="0"/>
          </a:p>
          <a:p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106427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00228C-BDA9-B910-DC8D-736E20E02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C9ACBDD4-C184-A422-B31A-1BA382D73A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45"/>
            <a:ext cx="12192000" cy="6862245"/>
          </a:xfrm>
        </p:spPr>
      </p:pic>
      <p:pic>
        <p:nvPicPr>
          <p:cNvPr id="7" name="Imagen 6" descr="Imagen que contiene Icono&#10;&#10;Descripción generada automáticamente">
            <a:extLst>
              <a:ext uri="{FF2B5EF4-FFF2-40B4-BE49-F238E27FC236}">
                <a16:creationId xmlns:a16="http://schemas.microsoft.com/office/drawing/2014/main" id="{43A349E1-8854-F97C-8F83-982BF9C09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286" y="5268277"/>
            <a:ext cx="1256714" cy="158972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39F8402-2FB9-4358-7A8D-9434C3652EA8}"/>
              </a:ext>
            </a:extLst>
          </p:cNvPr>
          <p:cNvSpPr txBox="1"/>
          <p:nvPr/>
        </p:nvSpPr>
        <p:spPr>
          <a:xfrm>
            <a:off x="4048760" y="264944"/>
            <a:ext cx="7736840" cy="1325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B0604020202020204" pitchFamily="18" charset="0"/>
                <a:ea typeface="+mn-ea"/>
                <a:cs typeface="+mn-cs"/>
              </a:rPr>
              <a:t>RENDICIÓN DE CUENTAS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B0604020202020204" pitchFamily="18" charset="0"/>
                <a:ea typeface="+mn-ea"/>
                <a:cs typeface="+mn-cs"/>
              </a:rPr>
              <a:t>             AÑO 2022</a:t>
            </a: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asis MT Pro Black" panose="020B0604020202020204" pitchFamily="18" charset="0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D1F819A-0F4F-D866-F795-7ACEE334FCB7}"/>
              </a:ext>
            </a:extLst>
          </p:cNvPr>
          <p:cNvSpPr txBox="1"/>
          <p:nvPr/>
        </p:nvSpPr>
        <p:spPr>
          <a:xfrm>
            <a:off x="6993630" y="6389116"/>
            <a:ext cx="3941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i="1" dirty="0"/>
              <a:t>Hospital Octavio Olivares</a:t>
            </a:r>
            <a:endParaRPr lang="es-CO" sz="2800" b="1" i="1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682412A-C306-601F-77D9-A179C91A35BD}"/>
              </a:ext>
            </a:extLst>
          </p:cNvPr>
          <p:cNvSpPr txBox="1"/>
          <p:nvPr/>
        </p:nvSpPr>
        <p:spPr>
          <a:xfrm>
            <a:off x="3278793" y="1909822"/>
            <a:ext cx="646331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endParaRPr lang="es-ES" sz="2800" b="1" dirty="0"/>
          </a:p>
          <a:p>
            <a:endParaRPr lang="es-ES" sz="2800" b="1" dirty="0"/>
          </a:p>
          <a:p>
            <a:endParaRPr lang="es-ES" sz="2800" b="1" dirty="0"/>
          </a:p>
          <a:p>
            <a:endParaRPr lang="es-CO" sz="2800" dirty="0"/>
          </a:p>
          <a:p>
            <a:endParaRPr lang="es-CO" sz="2000" dirty="0"/>
          </a:p>
          <a:p>
            <a:endParaRPr lang="es-CO" sz="2000" dirty="0"/>
          </a:p>
        </p:txBody>
      </p:sp>
      <p:pic>
        <p:nvPicPr>
          <p:cNvPr id="4" name="Imagen 3" descr="Un grupo de personas posando delante de una multitud de gente&#10;&#10;Descripción generada automáticamente">
            <a:extLst>
              <a:ext uri="{FF2B5EF4-FFF2-40B4-BE49-F238E27FC236}">
                <a16:creationId xmlns:a16="http://schemas.microsoft.com/office/drawing/2014/main" id="{773C7BAB-AE38-3509-DD79-AE3D02DAC3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470" y="1524635"/>
            <a:ext cx="6624320" cy="496824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38AF464-4A52-E16E-2011-CE1F9867F819}"/>
              </a:ext>
            </a:extLst>
          </p:cNvPr>
          <p:cNvSpPr txBox="1"/>
          <p:nvPr/>
        </p:nvSpPr>
        <p:spPr>
          <a:xfrm>
            <a:off x="803357" y="5721072"/>
            <a:ext cx="24440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b="1" u="sng" dirty="0"/>
              <a:t>GRACIAS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C90A28-95D6-CA73-D7A3-74E17DB88AAC}"/>
              </a:ext>
            </a:extLst>
          </p:cNvPr>
          <p:cNvSpPr txBox="1"/>
          <p:nvPr/>
        </p:nvSpPr>
        <p:spPr>
          <a:xfrm flipH="1">
            <a:off x="373625" y="1432768"/>
            <a:ext cx="2843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/>
              <a:t>#UnidosPorLaVida</a:t>
            </a:r>
          </a:p>
          <a:p>
            <a:r>
              <a:rPr lang="es-CO" sz="2800" dirty="0"/>
              <a:t>#SaludParaLaVida</a:t>
            </a:r>
          </a:p>
        </p:txBody>
      </p:sp>
    </p:spTree>
    <p:extLst>
      <p:ext uri="{BB962C8B-B14F-4D97-AF65-F5344CB8AC3E}">
        <p14:creationId xmlns:p14="http://schemas.microsoft.com/office/powerpoint/2010/main" val="3787766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6210D66D-59E0-DF95-4352-0D664112B8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" r="-1" b="-1"/>
          <a:stretch/>
        </p:blipFill>
        <p:spPr>
          <a:xfrm>
            <a:off x="-1" y="190"/>
            <a:ext cx="8128855" cy="529119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D94FB95-47FD-F813-DAF1-07DF32E46B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5" y="5635366"/>
            <a:ext cx="7091299" cy="898581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s-ES" sz="4400" b="1" dirty="0">
                <a:solidFill>
                  <a:srgbClr val="FFFFFF"/>
                </a:solidFill>
              </a:rPr>
              <a:t>CIRO GÓMEZ BARRIOS</a:t>
            </a:r>
            <a:br>
              <a:rPr lang="es-ES" sz="4400" b="1" dirty="0">
                <a:solidFill>
                  <a:srgbClr val="FFFFFF"/>
                </a:solidFill>
              </a:rPr>
            </a:br>
            <a:r>
              <a:rPr lang="es-ES" sz="4400" b="1" dirty="0">
                <a:solidFill>
                  <a:srgbClr val="FFFFFF"/>
                </a:solidFill>
              </a:rPr>
              <a:t>Gerente</a:t>
            </a:r>
            <a:endParaRPr lang="es-CO" sz="4400" b="1" dirty="0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053730D-5D86-B2B6-CB4F-DBB658D31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74707" y="5679740"/>
            <a:ext cx="3291839" cy="830453"/>
          </a:xfrm>
        </p:spPr>
        <p:txBody>
          <a:bodyPr anchor="ctr">
            <a:normAutofit/>
          </a:bodyPr>
          <a:lstStyle/>
          <a:p>
            <a:pPr algn="l"/>
            <a:endParaRPr lang="es-CO" sz="2000" dirty="0">
              <a:solidFill>
                <a:srgbClr val="FFFFFF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D4D1D06-8FCE-609E-088E-C373AC8FF9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3" r="1631" b="-3"/>
          <a:stretch/>
        </p:blipFill>
        <p:spPr>
          <a:xfrm>
            <a:off x="8128856" y="1"/>
            <a:ext cx="4063143" cy="529138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986DEB9-1682-05D2-41C0-010CA226BC66}"/>
              </a:ext>
            </a:extLst>
          </p:cNvPr>
          <p:cNvSpPr txBox="1"/>
          <p:nvPr/>
        </p:nvSpPr>
        <p:spPr>
          <a:xfrm>
            <a:off x="1397369" y="1106549"/>
            <a:ext cx="64976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>
                <a:latin typeface="Amasis MT Pro Black" panose="020B0604020202020204" pitchFamily="18" charset="0"/>
              </a:rPr>
              <a:t>RENDICIÓN DE CUENTAS</a:t>
            </a:r>
          </a:p>
          <a:p>
            <a:r>
              <a:rPr lang="es-ES" sz="4000" b="1" dirty="0">
                <a:latin typeface="Amasis MT Pro Black" panose="020B0604020202020204" pitchFamily="18" charset="0"/>
              </a:rPr>
              <a:t>             AÑO 2022</a:t>
            </a:r>
            <a:endParaRPr lang="es-CO" sz="4000" b="1" dirty="0">
              <a:latin typeface="Amasis MT Pro Black" panose="020B06040202020202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BDEDB86-46E5-DAE9-BC67-6750D78AF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6663" y="2494131"/>
            <a:ext cx="6272191" cy="279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53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00228C-BDA9-B910-DC8D-736E20E02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C9ACBDD4-C184-A422-B31A-1BA382D73A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78"/>
            <a:ext cx="12192000" cy="6862245"/>
          </a:xfrm>
        </p:spPr>
      </p:pic>
      <p:pic>
        <p:nvPicPr>
          <p:cNvPr id="7" name="Imagen 6" descr="Imagen que contiene Icono&#10;&#10;Descripción generada automáticamente">
            <a:extLst>
              <a:ext uri="{FF2B5EF4-FFF2-40B4-BE49-F238E27FC236}">
                <a16:creationId xmlns:a16="http://schemas.microsoft.com/office/drawing/2014/main" id="{43A349E1-8854-F97C-8F83-982BF9C09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286" y="5268277"/>
            <a:ext cx="1256714" cy="158972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39F8402-2FB9-4358-7A8D-9434C3652EA8}"/>
              </a:ext>
            </a:extLst>
          </p:cNvPr>
          <p:cNvSpPr txBox="1"/>
          <p:nvPr/>
        </p:nvSpPr>
        <p:spPr>
          <a:xfrm>
            <a:off x="4048760" y="264944"/>
            <a:ext cx="7736840" cy="1325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B0604020202020204" pitchFamily="18" charset="0"/>
                <a:ea typeface="+mn-ea"/>
                <a:cs typeface="+mn-cs"/>
              </a:rPr>
              <a:t>RENDICIÓN DE CUENTAS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B0604020202020204" pitchFamily="18" charset="0"/>
                <a:ea typeface="+mn-ea"/>
                <a:cs typeface="+mn-cs"/>
              </a:rPr>
              <a:t>             AÑO 2022</a:t>
            </a: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asis MT Pro Black" panose="020B0604020202020204" pitchFamily="18" charset="0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D1F819A-0F4F-D866-F795-7ACEE334FCB7}"/>
              </a:ext>
            </a:extLst>
          </p:cNvPr>
          <p:cNvSpPr txBox="1"/>
          <p:nvPr/>
        </p:nvSpPr>
        <p:spPr>
          <a:xfrm>
            <a:off x="6993630" y="6389116"/>
            <a:ext cx="3941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i="1" dirty="0"/>
              <a:t>Hospital Octavio Olivares</a:t>
            </a:r>
            <a:endParaRPr lang="es-CO" sz="2800" b="1" i="1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EA3C0C79-5637-1776-8421-BBBB777BB2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18" y="1477993"/>
            <a:ext cx="5978982" cy="236708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0" name="Imagen 19" descr="Escala de tiempo&#10;&#10;Descripción generada automáticamente">
            <a:extLst>
              <a:ext uri="{FF2B5EF4-FFF2-40B4-BE49-F238E27FC236}">
                <a16:creationId xmlns:a16="http://schemas.microsoft.com/office/drawing/2014/main" id="{67414CBD-2BF7-533B-670D-F8C6F67B73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13"/>
          <a:stretch/>
        </p:blipFill>
        <p:spPr>
          <a:xfrm>
            <a:off x="4617898" y="4653280"/>
            <a:ext cx="6096001" cy="173583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0682412A-C306-601F-77D9-A179C91A35BD}"/>
              </a:ext>
            </a:extLst>
          </p:cNvPr>
          <p:cNvSpPr txBox="1"/>
          <p:nvPr/>
        </p:nvSpPr>
        <p:spPr>
          <a:xfrm>
            <a:off x="117018" y="1421950"/>
            <a:ext cx="2484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/>
              <a:t>Condiciones normales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E2E5162-90A3-0A92-4BEB-25C6D179A37B}"/>
              </a:ext>
            </a:extLst>
          </p:cNvPr>
          <p:cNvSpPr txBox="1"/>
          <p:nvPr/>
        </p:nvSpPr>
        <p:spPr>
          <a:xfrm>
            <a:off x="5354259" y="4045327"/>
            <a:ext cx="9363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solidFill>
                  <a:srgbClr val="FF0000"/>
                </a:solidFill>
              </a:rPr>
              <a:t>2020</a:t>
            </a:r>
          </a:p>
          <a:p>
            <a:pPr algn="ctr"/>
            <a:r>
              <a:rPr lang="es-CO" sz="1600" b="1" dirty="0">
                <a:solidFill>
                  <a:srgbClr val="FF0000"/>
                </a:solidFill>
              </a:rPr>
              <a:t>Posición </a:t>
            </a:r>
          </a:p>
          <a:p>
            <a:pPr algn="ctr"/>
            <a:r>
              <a:rPr lang="es-CO" sz="1600" b="1" dirty="0">
                <a:solidFill>
                  <a:srgbClr val="FF0000"/>
                </a:solidFill>
              </a:rPr>
              <a:t>Inicial</a:t>
            </a:r>
          </a:p>
        </p:txBody>
      </p:sp>
      <p:pic>
        <p:nvPicPr>
          <p:cNvPr id="27" name="Imagen 26" descr="Escala de tiempo&#10;&#10;Descripción generada automáticamente">
            <a:extLst>
              <a:ext uri="{FF2B5EF4-FFF2-40B4-BE49-F238E27FC236}">
                <a16:creationId xmlns:a16="http://schemas.microsoft.com/office/drawing/2014/main" id="{452EEFDB-B114-B19F-D5C8-2A723820BC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00" t="74238"/>
          <a:stretch/>
        </p:blipFill>
        <p:spPr>
          <a:xfrm>
            <a:off x="8488783" y="5804908"/>
            <a:ext cx="1346097" cy="584208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4B6BD743-E38D-7A5C-46E7-A14E84FBB730}"/>
              </a:ext>
            </a:extLst>
          </p:cNvPr>
          <p:cNvSpPr txBox="1"/>
          <p:nvPr/>
        </p:nvSpPr>
        <p:spPr>
          <a:xfrm>
            <a:off x="7132320" y="3393560"/>
            <a:ext cx="4298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i="1" dirty="0"/>
              <a:t>¿Cuánto Camino Recorrido?</a:t>
            </a:r>
          </a:p>
        </p:txBody>
      </p:sp>
    </p:spTree>
    <p:extLst>
      <p:ext uri="{BB962C8B-B14F-4D97-AF65-F5344CB8AC3E}">
        <p14:creationId xmlns:p14="http://schemas.microsoft.com/office/powerpoint/2010/main" val="2996897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00228C-BDA9-B910-DC8D-736E20E02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C9ACBDD4-C184-A422-B31A-1BA382D73A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26"/>
            <a:ext cx="12192000" cy="6862245"/>
          </a:xfrm>
        </p:spPr>
      </p:pic>
      <p:pic>
        <p:nvPicPr>
          <p:cNvPr id="7" name="Imagen 6" descr="Imagen que contiene Icono&#10;&#10;Descripción generada automáticamente">
            <a:extLst>
              <a:ext uri="{FF2B5EF4-FFF2-40B4-BE49-F238E27FC236}">
                <a16:creationId xmlns:a16="http://schemas.microsoft.com/office/drawing/2014/main" id="{43A349E1-8854-F97C-8F83-982BF9C09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286" y="5268277"/>
            <a:ext cx="1256714" cy="158972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39F8402-2FB9-4358-7A8D-9434C3652EA8}"/>
              </a:ext>
            </a:extLst>
          </p:cNvPr>
          <p:cNvSpPr txBox="1"/>
          <p:nvPr/>
        </p:nvSpPr>
        <p:spPr>
          <a:xfrm>
            <a:off x="4048760" y="264944"/>
            <a:ext cx="7736840" cy="1325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B0604020202020204" pitchFamily="18" charset="0"/>
                <a:ea typeface="+mn-ea"/>
                <a:cs typeface="+mn-cs"/>
              </a:rPr>
              <a:t>RENDICIÓN DE CUENTAS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B0604020202020204" pitchFamily="18" charset="0"/>
                <a:ea typeface="+mn-ea"/>
                <a:cs typeface="+mn-cs"/>
              </a:rPr>
              <a:t>             AÑO 2022</a:t>
            </a: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asis MT Pro Black" panose="020B0604020202020204" pitchFamily="18" charset="0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D1F819A-0F4F-D866-F795-7ACEE334FCB7}"/>
              </a:ext>
            </a:extLst>
          </p:cNvPr>
          <p:cNvSpPr txBox="1"/>
          <p:nvPr/>
        </p:nvSpPr>
        <p:spPr>
          <a:xfrm>
            <a:off x="6993630" y="6389116"/>
            <a:ext cx="3941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i="1" dirty="0"/>
              <a:t>Hospital Octavio Olivares</a:t>
            </a:r>
            <a:endParaRPr lang="es-CO" sz="2800" b="1" i="1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682412A-C306-601F-77D9-A179C91A35BD}"/>
              </a:ext>
            </a:extLst>
          </p:cNvPr>
          <p:cNvSpPr txBox="1"/>
          <p:nvPr/>
        </p:nvSpPr>
        <p:spPr>
          <a:xfrm>
            <a:off x="3671867" y="2270583"/>
            <a:ext cx="7891776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/>
              <a:t>SITUACIÓN DE PARTIDA ENERO 2020</a:t>
            </a:r>
          </a:p>
          <a:p>
            <a:endParaRPr lang="es-CO" sz="2800" dirty="0"/>
          </a:p>
          <a:p>
            <a:pPr marL="342900" indent="-342900">
              <a:buFontTx/>
              <a:buChar char="-"/>
            </a:pPr>
            <a:r>
              <a:rPr lang="es-CO" sz="2800" dirty="0"/>
              <a:t>No hubo empalme ni entrega oficial del hospital</a:t>
            </a:r>
          </a:p>
          <a:p>
            <a:pPr marL="342900" indent="-342900">
              <a:buFontTx/>
              <a:buChar char="-"/>
            </a:pPr>
            <a:r>
              <a:rPr lang="es-CO" sz="2800" dirty="0"/>
              <a:t>Deuda de 5.415 millones</a:t>
            </a:r>
          </a:p>
          <a:p>
            <a:pPr marL="342900" indent="-342900">
              <a:buFontTx/>
              <a:buChar char="-"/>
            </a:pPr>
            <a:r>
              <a:rPr lang="es-CO" sz="2800" dirty="0"/>
              <a:t>Infraestructura y equipos biomédicos deteriorados</a:t>
            </a:r>
          </a:p>
          <a:p>
            <a:pPr marL="342900" indent="-342900">
              <a:buFontTx/>
              <a:buChar char="-"/>
            </a:pPr>
            <a:r>
              <a:rPr lang="es-CO" sz="2800" dirty="0"/>
              <a:t>Deficiente prestación de servicios de salud</a:t>
            </a:r>
          </a:p>
          <a:p>
            <a:pPr marL="342900" indent="-342900">
              <a:buFontTx/>
              <a:buChar char="-"/>
            </a:pP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2899127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00228C-BDA9-B910-DC8D-736E20E02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C9ACBDD4-C184-A422-B31A-1BA382D73A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26"/>
            <a:ext cx="12192000" cy="6862245"/>
          </a:xfrm>
        </p:spPr>
      </p:pic>
      <p:pic>
        <p:nvPicPr>
          <p:cNvPr id="7" name="Imagen 6" descr="Imagen que contiene Icono&#10;&#10;Descripción generada automáticamente">
            <a:extLst>
              <a:ext uri="{FF2B5EF4-FFF2-40B4-BE49-F238E27FC236}">
                <a16:creationId xmlns:a16="http://schemas.microsoft.com/office/drawing/2014/main" id="{43A349E1-8854-F97C-8F83-982BF9C09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286" y="5268277"/>
            <a:ext cx="1256714" cy="158972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39F8402-2FB9-4358-7A8D-9434C3652EA8}"/>
              </a:ext>
            </a:extLst>
          </p:cNvPr>
          <p:cNvSpPr txBox="1"/>
          <p:nvPr/>
        </p:nvSpPr>
        <p:spPr>
          <a:xfrm>
            <a:off x="4048760" y="264944"/>
            <a:ext cx="7736840" cy="1325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B0604020202020204" pitchFamily="18" charset="0"/>
                <a:ea typeface="+mn-ea"/>
                <a:cs typeface="+mn-cs"/>
              </a:rPr>
              <a:t>RENDICIÓN DE CUENTAS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B0604020202020204" pitchFamily="18" charset="0"/>
                <a:ea typeface="+mn-ea"/>
                <a:cs typeface="+mn-cs"/>
              </a:rPr>
              <a:t>             AÑO 2022</a:t>
            </a: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asis MT Pro Black" panose="020B0604020202020204" pitchFamily="18" charset="0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D1F819A-0F4F-D866-F795-7ACEE334FCB7}"/>
              </a:ext>
            </a:extLst>
          </p:cNvPr>
          <p:cNvSpPr txBox="1"/>
          <p:nvPr/>
        </p:nvSpPr>
        <p:spPr>
          <a:xfrm>
            <a:off x="6993630" y="6389116"/>
            <a:ext cx="3941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i="1" dirty="0"/>
              <a:t>Hospital Octavio Olivares</a:t>
            </a:r>
            <a:endParaRPr lang="es-CO" sz="2800" b="1" i="1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682412A-C306-601F-77D9-A179C91A35BD}"/>
              </a:ext>
            </a:extLst>
          </p:cNvPr>
          <p:cNvSpPr txBox="1"/>
          <p:nvPr/>
        </p:nvSpPr>
        <p:spPr>
          <a:xfrm>
            <a:off x="3511683" y="2293116"/>
            <a:ext cx="6963894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/>
              <a:t>ESTRUCTURA DEL INFORME</a:t>
            </a:r>
          </a:p>
          <a:p>
            <a:endParaRPr lang="es-CO" sz="2800" dirty="0"/>
          </a:p>
          <a:p>
            <a:pPr marL="342900" indent="-342900">
              <a:buFontTx/>
              <a:buChar char="-"/>
            </a:pPr>
            <a:r>
              <a:rPr lang="es-CO" sz="2800" dirty="0"/>
              <a:t>Avances del plan de desarrollo</a:t>
            </a:r>
          </a:p>
          <a:p>
            <a:pPr marL="342900" indent="-342900">
              <a:buFontTx/>
              <a:buChar char="-"/>
            </a:pPr>
            <a:r>
              <a:rPr lang="es-CO" sz="2800" dirty="0"/>
              <a:t>Indicadores de producción</a:t>
            </a:r>
          </a:p>
          <a:p>
            <a:pPr marL="342900" indent="-342900">
              <a:buFontTx/>
              <a:buChar char="-"/>
            </a:pPr>
            <a:r>
              <a:rPr lang="es-CO" sz="2800" dirty="0"/>
              <a:t>Infraestructura y Dotación</a:t>
            </a:r>
          </a:p>
          <a:p>
            <a:pPr marL="342900" indent="-342900">
              <a:buFontTx/>
              <a:buChar char="-"/>
            </a:pPr>
            <a:r>
              <a:rPr lang="es-CO" sz="2800" dirty="0"/>
              <a:t>Programa de saneamiento fiscal y financiero</a:t>
            </a:r>
          </a:p>
          <a:p>
            <a:pPr marL="342900" indent="-342900">
              <a:buFontTx/>
              <a:buChar char="-"/>
            </a:pPr>
            <a:r>
              <a:rPr lang="es-CO" sz="2800" dirty="0"/>
              <a:t>Proyectos</a:t>
            </a:r>
          </a:p>
          <a:p>
            <a:endParaRPr lang="es-CO" sz="2000" dirty="0"/>
          </a:p>
          <a:p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1362458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00228C-BDA9-B910-DC8D-736E20E02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C9ACBDD4-C184-A422-B31A-1BA382D73A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26"/>
            <a:ext cx="12192000" cy="6862245"/>
          </a:xfrm>
        </p:spPr>
      </p:pic>
      <p:pic>
        <p:nvPicPr>
          <p:cNvPr id="7" name="Imagen 6" descr="Imagen que contiene Icono&#10;&#10;Descripción generada automáticamente">
            <a:extLst>
              <a:ext uri="{FF2B5EF4-FFF2-40B4-BE49-F238E27FC236}">
                <a16:creationId xmlns:a16="http://schemas.microsoft.com/office/drawing/2014/main" id="{43A349E1-8854-F97C-8F83-982BF9C09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286" y="5268277"/>
            <a:ext cx="1256714" cy="158972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39F8402-2FB9-4358-7A8D-9434C3652EA8}"/>
              </a:ext>
            </a:extLst>
          </p:cNvPr>
          <p:cNvSpPr txBox="1"/>
          <p:nvPr/>
        </p:nvSpPr>
        <p:spPr>
          <a:xfrm>
            <a:off x="4048760" y="264944"/>
            <a:ext cx="7736840" cy="1325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B0604020202020204" pitchFamily="18" charset="0"/>
                <a:ea typeface="+mn-ea"/>
                <a:cs typeface="+mn-cs"/>
              </a:rPr>
              <a:t>RENDICIÓN DE CUENTAS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B0604020202020204" pitchFamily="18" charset="0"/>
                <a:ea typeface="+mn-ea"/>
                <a:cs typeface="+mn-cs"/>
              </a:rPr>
              <a:t>             AÑO 2022</a:t>
            </a: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asis MT Pro Black" panose="020B0604020202020204" pitchFamily="18" charset="0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D1F819A-0F4F-D866-F795-7ACEE334FCB7}"/>
              </a:ext>
            </a:extLst>
          </p:cNvPr>
          <p:cNvSpPr txBox="1"/>
          <p:nvPr/>
        </p:nvSpPr>
        <p:spPr>
          <a:xfrm>
            <a:off x="6993630" y="6389116"/>
            <a:ext cx="3941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i="1" dirty="0"/>
              <a:t>Hospital Octavio Olivares</a:t>
            </a:r>
            <a:endParaRPr lang="es-CO" sz="2800" b="1" i="1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682412A-C306-601F-77D9-A179C91A35BD}"/>
              </a:ext>
            </a:extLst>
          </p:cNvPr>
          <p:cNvSpPr txBox="1"/>
          <p:nvPr/>
        </p:nvSpPr>
        <p:spPr>
          <a:xfrm>
            <a:off x="2878893" y="2177854"/>
            <a:ext cx="868475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/>
              <a:t>GESTIÓN ASISTENCIAL</a:t>
            </a:r>
          </a:p>
          <a:p>
            <a:endParaRPr lang="es-CO" sz="2800" b="1" dirty="0"/>
          </a:p>
          <a:p>
            <a:r>
              <a:rPr lang="es-ES" sz="2800" dirty="0"/>
              <a:t>- Funcionamiento normal en todos los servicios (HOO-CSS)</a:t>
            </a:r>
          </a:p>
          <a:p>
            <a:r>
              <a:rPr lang="es-ES" sz="2800" dirty="0"/>
              <a:t>- Habilitación servicio de Psicología</a:t>
            </a:r>
          </a:p>
          <a:p>
            <a:r>
              <a:rPr lang="es-ES" sz="2800" dirty="0"/>
              <a:t>- Exámenes de laboratorio 2do y 3er nivel</a:t>
            </a:r>
          </a:p>
          <a:p>
            <a:r>
              <a:rPr lang="es-ES" sz="2800" dirty="0"/>
              <a:t>- Atenciones extramurales – PIC</a:t>
            </a:r>
          </a:p>
          <a:p>
            <a:r>
              <a:rPr lang="es-ES" sz="2800" dirty="0"/>
              <a:t>- Programa </a:t>
            </a:r>
            <a:r>
              <a:rPr lang="es-ES" sz="2800" dirty="0" err="1"/>
              <a:t>Papsivi</a:t>
            </a:r>
            <a:endParaRPr lang="es-ES" sz="2800" dirty="0"/>
          </a:p>
          <a:p>
            <a:endParaRPr lang="es-CO" sz="2800" dirty="0"/>
          </a:p>
          <a:p>
            <a:endParaRPr lang="es-CO" sz="2000" dirty="0"/>
          </a:p>
          <a:p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3091592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00228C-BDA9-B910-DC8D-736E20E02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C9ACBDD4-C184-A422-B31A-1BA382D73A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26"/>
            <a:ext cx="12192000" cy="6862245"/>
          </a:xfrm>
        </p:spPr>
      </p:pic>
      <p:pic>
        <p:nvPicPr>
          <p:cNvPr id="7" name="Imagen 6" descr="Imagen que contiene Icono&#10;&#10;Descripción generada automáticamente">
            <a:extLst>
              <a:ext uri="{FF2B5EF4-FFF2-40B4-BE49-F238E27FC236}">
                <a16:creationId xmlns:a16="http://schemas.microsoft.com/office/drawing/2014/main" id="{43A349E1-8854-F97C-8F83-982BF9C09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286" y="5268277"/>
            <a:ext cx="1256714" cy="158972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39F8402-2FB9-4358-7A8D-9434C3652EA8}"/>
              </a:ext>
            </a:extLst>
          </p:cNvPr>
          <p:cNvSpPr txBox="1"/>
          <p:nvPr/>
        </p:nvSpPr>
        <p:spPr>
          <a:xfrm>
            <a:off x="4048760" y="264944"/>
            <a:ext cx="7736840" cy="1325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B0604020202020204" pitchFamily="18" charset="0"/>
                <a:ea typeface="+mn-ea"/>
                <a:cs typeface="+mn-cs"/>
              </a:rPr>
              <a:t>RENDICIÓN DE CUENTAS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B0604020202020204" pitchFamily="18" charset="0"/>
                <a:ea typeface="+mn-ea"/>
                <a:cs typeface="+mn-cs"/>
              </a:rPr>
              <a:t>             AÑO 2022</a:t>
            </a: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asis MT Pro Black" panose="020B0604020202020204" pitchFamily="18" charset="0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D1F819A-0F4F-D866-F795-7ACEE334FCB7}"/>
              </a:ext>
            </a:extLst>
          </p:cNvPr>
          <p:cNvSpPr txBox="1"/>
          <p:nvPr/>
        </p:nvSpPr>
        <p:spPr>
          <a:xfrm>
            <a:off x="6993630" y="6389116"/>
            <a:ext cx="3941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i="1" dirty="0"/>
              <a:t>Hospital Octavio Olivares</a:t>
            </a:r>
            <a:endParaRPr lang="es-CO" sz="2800" b="1" i="1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682412A-C306-601F-77D9-A179C91A35BD}"/>
              </a:ext>
            </a:extLst>
          </p:cNvPr>
          <p:cNvSpPr txBox="1"/>
          <p:nvPr/>
        </p:nvSpPr>
        <p:spPr>
          <a:xfrm>
            <a:off x="2878893" y="2177854"/>
            <a:ext cx="6770571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GESTIÓN GERENCIAL</a:t>
            </a:r>
          </a:p>
          <a:p>
            <a:endParaRPr lang="es-ES" sz="2800" b="1" dirty="0"/>
          </a:p>
          <a:p>
            <a:r>
              <a:rPr lang="es-ES" sz="2800" dirty="0"/>
              <a:t>- Pago oportuno a empleados y proveedores</a:t>
            </a:r>
          </a:p>
          <a:p>
            <a:r>
              <a:rPr lang="es-ES" sz="2800" dirty="0"/>
              <a:t>- Implementación PAMEC y MIPG</a:t>
            </a:r>
          </a:p>
          <a:p>
            <a:r>
              <a:rPr lang="es-ES" sz="2800" dirty="0"/>
              <a:t>- Pago vigencias anteriores</a:t>
            </a:r>
          </a:p>
          <a:p>
            <a:r>
              <a:rPr lang="es-ES" sz="2800" dirty="0"/>
              <a:t>- Procesos de Habilitación, Resolución 3100</a:t>
            </a:r>
          </a:p>
          <a:p>
            <a:endParaRPr lang="es-CO" sz="2800" dirty="0"/>
          </a:p>
          <a:p>
            <a:endParaRPr lang="es-CO" sz="2000" dirty="0"/>
          </a:p>
          <a:p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3017150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00228C-BDA9-B910-DC8D-736E20E02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C9ACBDD4-C184-A422-B31A-1BA382D73A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66"/>
            <a:ext cx="12192000" cy="6862245"/>
          </a:xfrm>
        </p:spPr>
      </p:pic>
      <p:pic>
        <p:nvPicPr>
          <p:cNvPr id="7" name="Imagen 6" descr="Imagen que contiene Icono&#10;&#10;Descripción generada automáticamente">
            <a:extLst>
              <a:ext uri="{FF2B5EF4-FFF2-40B4-BE49-F238E27FC236}">
                <a16:creationId xmlns:a16="http://schemas.microsoft.com/office/drawing/2014/main" id="{43A349E1-8854-F97C-8F83-982BF9C09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286" y="5268277"/>
            <a:ext cx="1256714" cy="158972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39F8402-2FB9-4358-7A8D-9434C3652EA8}"/>
              </a:ext>
            </a:extLst>
          </p:cNvPr>
          <p:cNvSpPr txBox="1"/>
          <p:nvPr/>
        </p:nvSpPr>
        <p:spPr>
          <a:xfrm>
            <a:off x="4048760" y="264944"/>
            <a:ext cx="7736840" cy="1325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B0604020202020204" pitchFamily="18" charset="0"/>
                <a:ea typeface="+mn-ea"/>
                <a:cs typeface="+mn-cs"/>
              </a:rPr>
              <a:t>RENDICIÓN DE CUENTAS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B0604020202020204" pitchFamily="18" charset="0"/>
                <a:ea typeface="+mn-ea"/>
                <a:cs typeface="+mn-cs"/>
              </a:rPr>
              <a:t>             AÑO 2022</a:t>
            </a: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asis MT Pro Black" panose="020B0604020202020204" pitchFamily="18" charset="0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D1F819A-0F4F-D866-F795-7ACEE334FCB7}"/>
              </a:ext>
            </a:extLst>
          </p:cNvPr>
          <p:cNvSpPr txBox="1"/>
          <p:nvPr/>
        </p:nvSpPr>
        <p:spPr>
          <a:xfrm>
            <a:off x="6993630" y="6389116"/>
            <a:ext cx="3941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i="1" dirty="0"/>
              <a:t>Hospital Octavio Olivares</a:t>
            </a:r>
            <a:endParaRPr lang="es-CO" sz="2800" b="1" i="1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682412A-C306-601F-77D9-A179C91A35BD}"/>
              </a:ext>
            </a:extLst>
          </p:cNvPr>
          <p:cNvSpPr txBox="1"/>
          <p:nvPr/>
        </p:nvSpPr>
        <p:spPr>
          <a:xfrm>
            <a:off x="2878893" y="2177854"/>
            <a:ext cx="8632556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GESTIÓN ADMINISTRATIVA</a:t>
            </a:r>
          </a:p>
          <a:p>
            <a:endParaRPr lang="es-ES" sz="2800" b="1" dirty="0"/>
          </a:p>
          <a:p>
            <a:r>
              <a:rPr lang="es-ES" sz="2800" dirty="0"/>
              <a:t>- Procesos organizados en Facturación, Cartera y Glosas</a:t>
            </a:r>
          </a:p>
          <a:p>
            <a:r>
              <a:rPr lang="es-ES" sz="2800" dirty="0"/>
              <a:t>- Licencia medicamentos de control especial</a:t>
            </a:r>
          </a:p>
          <a:p>
            <a:r>
              <a:rPr lang="es-ES" sz="2800" dirty="0"/>
              <a:t>- Talento humano: capacitaciones, bienestar social</a:t>
            </a:r>
          </a:p>
          <a:p>
            <a:r>
              <a:rPr lang="es-ES" sz="2800" dirty="0"/>
              <a:t>- Plan de compras ajustado al presupuesto y necesidades</a:t>
            </a:r>
          </a:p>
          <a:p>
            <a:r>
              <a:rPr lang="es-ES" sz="2800" dirty="0"/>
              <a:t>- Actualización de inventarios, </a:t>
            </a:r>
            <a:r>
              <a:rPr lang="es-ES" sz="2800" dirty="0" err="1"/>
              <a:t>Pasivocol</a:t>
            </a:r>
            <a:r>
              <a:rPr lang="es-ES" sz="2800" dirty="0"/>
              <a:t>, Cetil</a:t>
            </a:r>
          </a:p>
          <a:p>
            <a:r>
              <a:rPr lang="es-ES" sz="2800" dirty="0"/>
              <a:t>- Sistema de salud y seguridad en el trabajo</a:t>
            </a:r>
          </a:p>
          <a:p>
            <a:endParaRPr lang="es-CO" sz="2800" dirty="0"/>
          </a:p>
          <a:p>
            <a:endParaRPr lang="es-CO" sz="2000" dirty="0"/>
          </a:p>
          <a:p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187813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00228C-BDA9-B910-DC8D-736E20E02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C9ACBDD4-C184-A422-B31A-1BA382D73A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26"/>
            <a:ext cx="12192000" cy="6862245"/>
          </a:xfrm>
        </p:spPr>
      </p:pic>
      <p:pic>
        <p:nvPicPr>
          <p:cNvPr id="7" name="Imagen 6" descr="Imagen que contiene Icono&#10;&#10;Descripción generada automáticamente">
            <a:extLst>
              <a:ext uri="{FF2B5EF4-FFF2-40B4-BE49-F238E27FC236}">
                <a16:creationId xmlns:a16="http://schemas.microsoft.com/office/drawing/2014/main" id="{43A349E1-8854-F97C-8F83-982BF9C09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286" y="5268277"/>
            <a:ext cx="1256714" cy="158972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39F8402-2FB9-4358-7A8D-9434C3652EA8}"/>
              </a:ext>
            </a:extLst>
          </p:cNvPr>
          <p:cNvSpPr txBox="1"/>
          <p:nvPr/>
        </p:nvSpPr>
        <p:spPr>
          <a:xfrm>
            <a:off x="4048760" y="264944"/>
            <a:ext cx="7736840" cy="1325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B0604020202020204" pitchFamily="18" charset="0"/>
                <a:ea typeface="+mn-ea"/>
                <a:cs typeface="+mn-cs"/>
              </a:rPr>
              <a:t>RENDICIÓN DE CUENTAS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B0604020202020204" pitchFamily="18" charset="0"/>
                <a:ea typeface="+mn-ea"/>
                <a:cs typeface="+mn-cs"/>
              </a:rPr>
              <a:t>             AÑO 2022</a:t>
            </a: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asis MT Pro Black" panose="020B0604020202020204" pitchFamily="18" charset="0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D1F819A-0F4F-D866-F795-7ACEE334FCB7}"/>
              </a:ext>
            </a:extLst>
          </p:cNvPr>
          <p:cNvSpPr txBox="1"/>
          <p:nvPr/>
        </p:nvSpPr>
        <p:spPr>
          <a:xfrm>
            <a:off x="6993630" y="6389116"/>
            <a:ext cx="3941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i="1" dirty="0"/>
              <a:t>Hospital Octavio Olivares</a:t>
            </a:r>
            <a:endParaRPr lang="es-CO" sz="2800" b="1" i="1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682412A-C306-601F-77D9-A179C91A35BD}"/>
              </a:ext>
            </a:extLst>
          </p:cNvPr>
          <p:cNvSpPr txBox="1"/>
          <p:nvPr/>
        </p:nvSpPr>
        <p:spPr>
          <a:xfrm>
            <a:off x="2848413" y="1880852"/>
            <a:ext cx="8838253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/>
              <a:t>GESTIÓN FINANCIERA</a:t>
            </a:r>
          </a:p>
          <a:p>
            <a:endParaRPr lang="es-ES" sz="2800" b="1" dirty="0"/>
          </a:p>
          <a:p>
            <a:r>
              <a:rPr lang="es-ES" sz="2800" dirty="0"/>
              <a:t>- Mejoramiento de la contratación con las EPS</a:t>
            </a:r>
          </a:p>
          <a:p>
            <a:r>
              <a:rPr lang="es-ES" sz="2800" dirty="0"/>
              <a:t>- Comité de sostenibilidad financiera</a:t>
            </a:r>
          </a:p>
          <a:p>
            <a:r>
              <a:rPr lang="es-ES" sz="2800" dirty="0"/>
              <a:t>- Ampliación portafolio de servicios (aumenta facturación)</a:t>
            </a:r>
          </a:p>
          <a:p>
            <a:r>
              <a:rPr lang="es-ES" sz="2800" dirty="0"/>
              <a:t>- Cumplimiento compromisos de pago</a:t>
            </a:r>
          </a:p>
          <a:p>
            <a:r>
              <a:rPr lang="es-ES" sz="2800" dirty="0"/>
              <a:t>- Gestión de cartera y cobro coactivo</a:t>
            </a:r>
          </a:p>
          <a:p>
            <a:r>
              <a:rPr lang="es-ES" sz="2800" dirty="0"/>
              <a:t>- Pagos de vigencias anteriores</a:t>
            </a:r>
          </a:p>
          <a:p>
            <a:r>
              <a:rPr lang="es-ES" sz="2800" dirty="0"/>
              <a:t>- Convenios interadministrativos con el municipio</a:t>
            </a:r>
          </a:p>
          <a:p>
            <a:endParaRPr lang="es-CO" sz="2800" dirty="0"/>
          </a:p>
          <a:p>
            <a:endParaRPr lang="es-CO" sz="2000" dirty="0"/>
          </a:p>
          <a:p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14233905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1914</TotalTime>
  <Words>557</Words>
  <Application>Microsoft Office PowerPoint</Application>
  <PresentationFormat>Panorámica</PresentationFormat>
  <Paragraphs>159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Amasis MT Pro Black</vt:lpstr>
      <vt:lpstr>Arial</vt:lpstr>
      <vt:lpstr>Calibri</vt:lpstr>
      <vt:lpstr>Calibri Light</vt:lpstr>
      <vt:lpstr>Tema de Office</vt:lpstr>
      <vt:lpstr>HOSPITAL OCTAVIO OLIVARES</vt:lpstr>
      <vt:lpstr>CIRO GÓMEZ BARRIOS Gerente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HOSPITAL OCTAVIO OLIVARES</dc:title>
  <dc:creator>Ciro Gómez</dc:creator>
  <cp:lastModifiedBy>Ciro Gómez</cp:lastModifiedBy>
  <cp:revision>1</cp:revision>
  <dcterms:created xsi:type="dcterms:W3CDTF">2023-04-03T20:25:16Z</dcterms:created>
  <dcterms:modified xsi:type="dcterms:W3CDTF">2023-04-05T11:24:39Z</dcterms:modified>
</cp:coreProperties>
</file>