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9" r:id="rId1"/>
  </p:sldMasterIdLst>
  <p:sldIdLst>
    <p:sldId id="256" r:id="rId2"/>
    <p:sldId id="257" r:id="rId3"/>
    <p:sldId id="271" r:id="rId4"/>
    <p:sldId id="258" r:id="rId5"/>
    <p:sldId id="259" r:id="rId6"/>
    <p:sldId id="260" r:id="rId7"/>
    <p:sldId id="261" r:id="rId8"/>
    <p:sldId id="269" r:id="rId9"/>
    <p:sldId id="272" r:id="rId10"/>
    <p:sldId id="270" r:id="rId11"/>
    <p:sldId id="262" r:id="rId12"/>
    <p:sldId id="263" r:id="rId13"/>
    <p:sldId id="264" r:id="rId14"/>
    <p:sldId id="265" r:id="rId15"/>
    <p:sldId id="266" r:id="rId16"/>
    <p:sldId id="267" r:id="rId17"/>
    <p:sldId id="268"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178179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3/17/2025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614349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3/17/2025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717895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3/17/2025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1921884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3/17/2025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315432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3/17/2025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860925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524188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463827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942094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t>3/17/2025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607816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3/17/2025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326420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3/17/2025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6153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3/17/2025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910757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3/17/2025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848257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3/17/2025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480524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3/17/2025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22891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A87A34-81AB-432B-8DAE-1953F412C126}" type="datetimeFigureOut">
              <a:rPr lang="en-US" smtClean="0"/>
              <a:pPr/>
              <a:t>3/17/2025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95691250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3DBD97-8158-BD4F-26F0-9FE0DAC6BE31}"/>
              </a:ext>
            </a:extLst>
          </p:cNvPr>
          <p:cNvSpPr>
            <a:spLocks noGrp="1"/>
          </p:cNvSpPr>
          <p:nvPr>
            <p:ph type="ctrTitle"/>
          </p:nvPr>
        </p:nvSpPr>
        <p:spPr>
          <a:xfrm>
            <a:off x="0" y="-89579"/>
            <a:ext cx="8791575" cy="2387600"/>
          </a:xfrm>
        </p:spPr>
        <p:txBody>
          <a:bodyPr/>
          <a:lstStyle/>
          <a:p>
            <a:r>
              <a:rPr lang="es-CO" dirty="0">
                <a:solidFill>
                  <a:schemeClr val="bg1"/>
                </a:solidFill>
              </a:rPr>
              <a:t>RENDICIÓN DE CUENTAS 2023</a:t>
            </a:r>
          </a:p>
        </p:txBody>
      </p:sp>
      <p:sp>
        <p:nvSpPr>
          <p:cNvPr id="3" name="Subtítulo 2">
            <a:extLst>
              <a:ext uri="{FF2B5EF4-FFF2-40B4-BE49-F238E27FC236}">
                <a16:creationId xmlns:a16="http://schemas.microsoft.com/office/drawing/2014/main" id="{1137D582-2515-14CE-7152-400A46B3837A}"/>
              </a:ext>
            </a:extLst>
          </p:cNvPr>
          <p:cNvSpPr>
            <a:spLocks noGrp="1"/>
          </p:cNvSpPr>
          <p:nvPr>
            <p:ph type="subTitle" idx="1"/>
          </p:nvPr>
        </p:nvSpPr>
        <p:spPr>
          <a:xfrm>
            <a:off x="-1104900" y="3620293"/>
            <a:ext cx="7766936" cy="1096899"/>
          </a:xfrm>
        </p:spPr>
        <p:txBody>
          <a:bodyPr>
            <a:normAutofit fontScale="92500" lnSpcReduction="20000"/>
          </a:bodyPr>
          <a:lstStyle/>
          <a:p>
            <a:r>
              <a:rPr lang="es-CO" sz="3600" b="1" dirty="0">
                <a:solidFill>
                  <a:schemeClr val="bg1"/>
                </a:solidFill>
              </a:rPr>
              <a:t>EMPRESA SOCIAL DEL ESTADO</a:t>
            </a:r>
          </a:p>
          <a:p>
            <a:r>
              <a:rPr lang="es-CO" sz="3600" b="1" dirty="0">
                <a:solidFill>
                  <a:schemeClr val="bg1"/>
                </a:solidFill>
              </a:rPr>
              <a:t>HOSPITAL OCTAVIO OLIVARES</a:t>
            </a:r>
          </a:p>
        </p:txBody>
      </p:sp>
      <p:pic>
        <p:nvPicPr>
          <p:cNvPr id="5" name="Imagen 4" descr="Imagen que contiene Icono&#10;&#10;Descripción generada automáticamente">
            <a:extLst>
              <a:ext uri="{FF2B5EF4-FFF2-40B4-BE49-F238E27FC236}">
                <a16:creationId xmlns:a16="http://schemas.microsoft.com/office/drawing/2014/main" id="{DD9453A6-2725-6E2E-A0A4-496D2D0414E3}"/>
              </a:ext>
            </a:extLst>
          </p:cNvPr>
          <p:cNvPicPr>
            <a:picLocks noChangeAspect="1"/>
          </p:cNvPicPr>
          <p:nvPr/>
        </p:nvPicPr>
        <p:blipFill>
          <a:blip r:embed="rId2"/>
          <a:stretch>
            <a:fillRect/>
          </a:stretch>
        </p:blipFill>
        <p:spPr>
          <a:xfrm>
            <a:off x="6910387" y="2652638"/>
            <a:ext cx="2700338" cy="2659211"/>
          </a:xfrm>
          <a:prstGeom prst="rect">
            <a:avLst/>
          </a:prstGeom>
        </p:spPr>
      </p:pic>
    </p:spTree>
    <p:extLst>
      <p:ext uri="{BB962C8B-B14F-4D97-AF65-F5344CB8AC3E}">
        <p14:creationId xmlns:p14="http://schemas.microsoft.com/office/powerpoint/2010/main" val="861461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a:extLst>
            <a:ext uri="{FF2B5EF4-FFF2-40B4-BE49-F238E27FC236}">
              <a16:creationId xmlns:a16="http://schemas.microsoft.com/office/drawing/2014/main" id="{029FEFA3-B85C-261D-E849-91ED140FF13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82F10E1-163A-1A17-F2CA-17EF78B74C34}"/>
              </a:ext>
            </a:extLst>
          </p:cNvPr>
          <p:cNvSpPr>
            <a:spLocks noGrp="1"/>
          </p:cNvSpPr>
          <p:nvPr>
            <p:ph type="title"/>
          </p:nvPr>
        </p:nvSpPr>
        <p:spPr>
          <a:xfrm>
            <a:off x="658284" y="409575"/>
            <a:ext cx="8596668" cy="1320800"/>
          </a:xfrm>
        </p:spPr>
        <p:txBody>
          <a:bodyPr>
            <a:normAutofit fontScale="90000"/>
          </a:bodyPr>
          <a:lstStyle/>
          <a:p>
            <a:r>
              <a:rPr lang="es-ES" sz="3600" b="1" dirty="0">
                <a:solidFill>
                  <a:schemeClr val="bg1"/>
                </a:solidFill>
              </a:rPr>
              <a:t>GESTIÓN GERENCIAL</a:t>
            </a:r>
            <a:br>
              <a:rPr lang="es-ES" sz="3600" b="1" dirty="0">
                <a:solidFill>
                  <a:schemeClr val="bg1"/>
                </a:solidFill>
              </a:rPr>
            </a:br>
            <a:br>
              <a:rPr lang="es-ES" sz="3600" b="1" dirty="0">
                <a:solidFill>
                  <a:schemeClr val="bg1"/>
                </a:solidFill>
              </a:rPr>
            </a:br>
            <a:r>
              <a:rPr lang="es-ES" sz="3600" b="1" dirty="0">
                <a:solidFill>
                  <a:schemeClr val="bg1"/>
                </a:solidFill>
              </a:rPr>
              <a:t>AVANCE MIPG</a:t>
            </a:r>
            <a:endParaRPr lang="es-CO" dirty="0"/>
          </a:p>
        </p:txBody>
      </p:sp>
      <p:pic>
        <p:nvPicPr>
          <p:cNvPr id="7" name="Imagen 6">
            <a:extLst>
              <a:ext uri="{FF2B5EF4-FFF2-40B4-BE49-F238E27FC236}">
                <a16:creationId xmlns:a16="http://schemas.microsoft.com/office/drawing/2014/main" id="{FAA1E8E2-624F-D3BB-E782-FC0C71CC5298}"/>
              </a:ext>
            </a:extLst>
          </p:cNvPr>
          <p:cNvPicPr>
            <a:picLocks noChangeAspect="1"/>
          </p:cNvPicPr>
          <p:nvPr/>
        </p:nvPicPr>
        <p:blipFill>
          <a:blip r:embed="rId2"/>
          <a:stretch>
            <a:fillRect/>
          </a:stretch>
        </p:blipFill>
        <p:spPr>
          <a:xfrm>
            <a:off x="424234" y="2104619"/>
            <a:ext cx="10272341" cy="4686706"/>
          </a:xfrm>
          <a:prstGeom prst="rect">
            <a:avLst/>
          </a:prstGeom>
        </p:spPr>
      </p:pic>
      <p:pic>
        <p:nvPicPr>
          <p:cNvPr id="3" name="Imagen 2" descr="Imagen que contiene Icono&#10;&#10;Descripción generada automáticamente">
            <a:extLst>
              <a:ext uri="{FF2B5EF4-FFF2-40B4-BE49-F238E27FC236}">
                <a16:creationId xmlns:a16="http://schemas.microsoft.com/office/drawing/2014/main" id="{06D03B20-40A2-B689-98DF-743823D4D547}"/>
              </a:ext>
            </a:extLst>
          </p:cNvPr>
          <p:cNvPicPr>
            <a:picLocks noChangeAspect="1"/>
          </p:cNvPicPr>
          <p:nvPr/>
        </p:nvPicPr>
        <p:blipFill>
          <a:blip r:embed="rId3"/>
          <a:stretch>
            <a:fillRect/>
          </a:stretch>
        </p:blipFill>
        <p:spPr>
          <a:xfrm>
            <a:off x="10486345" y="66675"/>
            <a:ext cx="1509712" cy="1909762"/>
          </a:xfrm>
          <a:prstGeom prst="rect">
            <a:avLst/>
          </a:prstGeom>
        </p:spPr>
      </p:pic>
    </p:spTree>
    <p:extLst>
      <p:ext uri="{BB962C8B-B14F-4D97-AF65-F5344CB8AC3E}">
        <p14:creationId xmlns:p14="http://schemas.microsoft.com/office/powerpoint/2010/main" val="786719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3DBD97-8158-BD4F-26F0-9FE0DAC6BE31}"/>
              </a:ext>
            </a:extLst>
          </p:cNvPr>
          <p:cNvSpPr>
            <a:spLocks noGrp="1"/>
          </p:cNvSpPr>
          <p:nvPr>
            <p:ph type="ctrTitle"/>
          </p:nvPr>
        </p:nvSpPr>
        <p:spPr>
          <a:xfrm>
            <a:off x="689610" y="259216"/>
            <a:ext cx="8791575" cy="716597"/>
          </a:xfrm>
        </p:spPr>
        <p:txBody>
          <a:bodyPr>
            <a:normAutofit fontScale="90000"/>
          </a:bodyPr>
          <a:lstStyle/>
          <a:p>
            <a:r>
              <a:rPr lang="es-CO" b="1" dirty="0">
                <a:solidFill>
                  <a:schemeClr val="bg1"/>
                </a:solidFill>
              </a:rPr>
              <a:t>RENDICIÓN DE CUENTAS 2023</a:t>
            </a:r>
          </a:p>
        </p:txBody>
      </p:sp>
      <p:sp>
        <p:nvSpPr>
          <p:cNvPr id="3" name="Subtítulo 2">
            <a:extLst>
              <a:ext uri="{FF2B5EF4-FFF2-40B4-BE49-F238E27FC236}">
                <a16:creationId xmlns:a16="http://schemas.microsoft.com/office/drawing/2014/main" id="{1137D582-2515-14CE-7152-400A46B3837A}"/>
              </a:ext>
            </a:extLst>
          </p:cNvPr>
          <p:cNvSpPr>
            <a:spLocks noGrp="1"/>
          </p:cNvSpPr>
          <p:nvPr>
            <p:ph type="subTitle" idx="1"/>
          </p:nvPr>
        </p:nvSpPr>
        <p:spPr>
          <a:xfrm>
            <a:off x="1890713" y="5552758"/>
            <a:ext cx="8791575" cy="1655762"/>
          </a:xfrm>
        </p:spPr>
        <p:txBody>
          <a:bodyPr>
            <a:normAutofit/>
          </a:bodyPr>
          <a:lstStyle/>
          <a:p>
            <a:pPr algn="ctr"/>
            <a:r>
              <a:rPr lang="es-CO" sz="2800" b="1" dirty="0">
                <a:solidFill>
                  <a:schemeClr val="bg1"/>
                </a:solidFill>
              </a:rPr>
              <a:t>HOSPITAL OCTAVIO OLIVARES</a:t>
            </a:r>
          </a:p>
          <a:p>
            <a:pPr algn="ctr"/>
            <a:r>
              <a:rPr lang="es-CO" sz="2800" b="1" dirty="0">
                <a:solidFill>
                  <a:schemeClr val="bg1"/>
                </a:solidFill>
              </a:rPr>
              <a:t>Puerto Nare - Antioquia</a:t>
            </a:r>
          </a:p>
        </p:txBody>
      </p:sp>
      <p:pic>
        <p:nvPicPr>
          <p:cNvPr id="5" name="Imagen 4" descr="Imagen que contiene Icono&#10;&#10;Descripción generada automáticamente">
            <a:extLst>
              <a:ext uri="{FF2B5EF4-FFF2-40B4-BE49-F238E27FC236}">
                <a16:creationId xmlns:a16="http://schemas.microsoft.com/office/drawing/2014/main" id="{DD9453A6-2725-6E2E-A0A4-496D2D0414E3}"/>
              </a:ext>
            </a:extLst>
          </p:cNvPr>
          <p:cNvPicPr>
            <a:picLocks noChangeAspect="1"/>
          </p:cNvPicPr>
          <p:nvPr/>
        </p:nvPicPr>
        <p:blipFill>
          <a:blip r:embed="rId2"/>
          <a:stretch>
            <a:fillRect/>
          </a:stretch>
        </p:blipFill>
        <p:spPr>
          <a:xfrm>
            <a:off x="10682288" y="20932"/>
            <a:ext cx="1509712" cy="1909762"/>
          </a:xfrm>
          <a:prstGeom prst="rect">
            <a:avLst/>
          </a:prstGeom>
        </p:spPr>
      </p:pic>
      <p:sp>
        <p:nvSpPr>
          <p:cNvPr id="7" name="CuadroTexto 6">
            <a:extLst>
              <a:ext uri="{FF2B5EF4-FFF2-40B4-BE49-F238E27FC236}">
                <a16:creationId xmlns:a16="http://schemas.microsoft.com/office/drawing/2014/main" id="{00EB591D-5550-A9B3-7C4E-017DCB26C229}"/>
              </a:ext>
            </a:extLst>
          </p:cNvPr>
          <p:cNvSpPr txBox="1"/>
          <p:nvPr/>
        </p:nvSpPr>
        <p:spPr>
          <a:xfrm>
            <a:off x="1032510" y="1279126"/>
            <a:ext cx="8382000" cy="3970318"/>
          </a:xfrm>
          <a:prstGeom prst="rect">
            <a:avLst/>
          </a:prstGeom>
          <a:noFill/>
        </p:spPr>
        <p:txBody>
          <a:bodyPr wrap="square">
            <a:spAutoFit/>
          </a:bodyPr>
          <a:lstStyle/>
          <a:p>
            <a:r>
              <a:rPr lang="es-ES" sz="2800" b="1" dirty="0">
                <a:solidFill>
                  <a:schemeClr val="bg1">
                    <a:lumMod val="95000"/>
                  </a:schemeClr>
                </a:solidFill>
              </a:rPr>
              <a:t>GESTIÓN ADMINISTRATIVA</a:t>
            </a:r>
          </a:p>
          <a:p>
            <a:endParaRPr lang="es-ES" sz="2800" dirty="0"/>
          </a:p>
          <a:p>
            <a:r>
              <a:rPr lang="es-ES" sz="2800" dirty="0"/>
              <a:t>- Procesos organizados en Facturación, cartera y glosas</a:t>
            </a:r>
          </a:p>
          <a:p>
            <a:r>
              <a:rPr lang="es-ES" sz="2800" dirty="0"/>
              <a:t>- Licencia medicamentos de control especial</a:t>
            </a:r>
          </a:p>
          <a:p>
            <a:r>
              <a:rPr lang="es-ES" sz="2800" dirty="0"/>
              <a:t>- Talento humano: capacitaciones, bienestar social</a:t>
            </a:r>
          </a:p>
          <a:p>
            <a:r>
              <a:rPr lang="es-ES" sz="2800" dirty="0"/>
              <a:t>- Plan de compras ajustado al presupuesto y necesidades</a:t>
            </a:r>
          </a:p>
          <a:p>
            <a:r>
              <a:rPr lang="es-ES" sz="2800" dirty="0"/>
              <a:t>- Sistema de salud y seguridad en el trabajo</a:t>
            </a:r>
          </a:p>
        </p:txBody>
      </p:sp>
    </p:spTree>
    <p:extLst>
      <p:ext uri="{BB962C8B-B14F-4D97-AF65-F5344CB8AC3E}">
        <p14:creationId xmlns:p14="http://schemas.microsoft.com/office/powerpoint/2010/main" val="400102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3DBD97-8158-BD4F-26F0-9FE0DAC6BE31}"/>
              </a:ext>
            </a:extLst>
          </p:cNvPr>
          <p:cNvSpPr>
            <a:spLocks noGrp="1"/>
          </p:cNvSpPr>
          <p:nvPr>
            <p:ph type="ctrTitle"/>
          </p:nvPr>
        </p:nvSpPr>
        <p:spPr>
          <a:xfrm>
            <a:off x="497206" y="277475"/>
            <a:ext cx="8791575" cy="716597"/>
          </a:xfrm>
        </p:spPr>
        <p:txBody>
          <a:bodyPr>
            <a:normAutofit fontScale="90000"/>
          </a:bodyPr>
          <a:lstStyle/>
          <a:p>
            <a:r>
              <a:rPr lang="es-CO" dirty="0">
                <a:solidFill>
                  <a:schemeClr val="bg1"/>
                </a:solidFill>
              </a:rPr>
              <a:t>RENDICIÓN DE CUENTAS 2023</a:t>
            </a:r>
          </a:p>
        </p:txBody>
      </p:sp>
      <p:sp>
        <p:nvSpPr>
          <p:cNvPr id="3" name="Subtítulo 2">
            <a:extLst>
              <a:ext uri="{FF2B5EF4-FFF2-40B4-BE49-F238E27FC236}">
                <a16:creationId xmlns:a16="http://schemas.microsoft.com/office/drawing/2014/main" id="{1137D582-2515-14CE-7152-400A46B3837A}"/>
              </a:ext>
            </a:extLst>
          </p:cNvPr>
          <p:cNvSpPr>
            <a:spLocks noGrp="1"/>
          </p:cNvSpPr>
          <p:nvPr>
            <p:ph type="subTitle" idx="1"/>
          </p:nvPr>
        </p:nvSpPr>
        <p:spPr>
          <a:xfrm>
            <a:off x="1309688" y="5711709"/>
            <a:ext cx="8791575" cy="1655762"/>
          </a:xfrm>
        </p:spPr>
        <p:txBody>
          <a:bodyPr>
            <a:normAutofit/>
          </a:bodyPr>
          <a:lstStyle/>
          <a:p>
            <a:pPr algn="ctr"/>
            <a:r>
              <a:rPr lang="es-CO" sz="2800" b="1" dirty="0">
                <a:solidFill>
                  <a:schemeClr val="bg1"/>
                </a:solidFill>
              </a:rPr>
              <a:t>HOSPITAL OCTAVIO OLIVARES</a:t>
            </a:r>
          </a:p>
          <a:p>
            <a:pPr algn="ctr"/>
            <a:r>
              <a:rPr lang="es-CO" sz="2800" b="1" dirty="0">
                <a:solidFill>
                  <a:schemeClr val="bg1"/>
                </a:solidFill>
              </a:rPr>
              <a:t>Puerto Nare - Antioquia</a:t>
            </a:r>
          </a:p>
        </p:txBody>
      </p:sp>
      <p:pic>
        <p:nvPicPr>
          <p:cNvPr id="5" name="Imagen 4" descr="Imagen que contiene Icono&#10;&#10;Descripción generada automáticamente">
            <a:extLst>
              <a:ext uri="{FF2B5EF4-FFF2-40B4-BE49-F238E27FC236}">
                <a16:creationId xmlns:a16="http://schemas.microsoft.com/office/drawing/2014/main" id="{DD9453A6-2725-6E2E-A0A4-496D2D0414E3}"/>
              </a:ext>
            </a:extLst>
          </p:cNvPr>
          <p:cNvPicPr>
            <a:picLocks noChangeAspect="1"/>
          </p:cNvPicPr>
          <p:nvPr/>
        </p:nvPicPr>
        <p:blipFill>
          <a:blip r:embed="rId2"/>
          <a:stretch>
            <a:fillRect/>
          </a:stretch>
        </p:blipFill>
        <p:spPr>
          <a:xfrm>
            <a:off x="10682288" y="20932"/>
            <a:ext cx="1509712" cy="1909762"/>
          </a:xfrm>
          <a:prstGeom prst="rect">
            <a:avLst/>
          </a:prstGeom>
        </p:spPr>
      </p:pic>
      <p:sp>
        <p:nvSpPr>
          <p:cNvPr id="7" name="CuadroTexto 6">
            <a:extLst>
              <a:ext uri="{FF2B5EF4-FFF2-40B4-BE49-F238E27FC236}">
                <a16:creationId xmlns:a16="http://schemas.microsoft.com/office/drawing/2014/main" id="{00EB591D-5550-A9B3-7C4E-017DCB26C229}"/>
              </a:ext>
            </a:extLst>
          </p:cNvPr>
          <p:cNvSpPr txBox="1"/>
          <p:nvPr/>
        </p:nvSpPr>
        <p:spPr>
          <a:xfrm>
            <a:off x="1409065" y="1146291"/>
            <a:ext cx="8791574" cy="4401205"/>
          </a:xfrm>
          <a:prstGeom prst="rect">
            <a:avLst/>
          </a:prstGeom>
          <a:noFill/>
        </p:spPr>
        <p:txBody>
          <a:bodyPr wrap="square">
            <a:spAutoFit/>
          </a:bodyPr>
          <a:lstStyle/>
          <a:p>
            <a:r>
              <a:rPr lang="es-ES" sz="2800" b="1" dirty="0">
                <a:solidFill>
                  <a:schemeClr val="bg1">
                    <a:lumMod val="95000"/>
                  </a:schemeClr>
                </a:solidFill>
              </a:rPr>
              <a:t>GESTIÓN FINANCIERA</a:t>
            </a:r>
          </a:p>
          <a:p>
            <a:endParaRPr lang="es-ES" sz="2800" dirty="0"/>
          </a:p>
          <a:p>
            <a:r>
              <a:rPr lang="es-ES" sz="2800" dirty="0"/>
              <a:t>- Mejoramiento de la contratación con las EPS</a:t>
            </a:r>
          </a:p>
          <a:p>
            <a:r>
              <a:rPr lang="es-ES" sz="2800" dirty="0"/>
              <a:t>- Comité de sostenibilidad financiera</a:t>
            </a:r>
          </a:p>
          <a:p>
            <a:r>
              <a:rPr lang="es-ES" sz="2800" dirty="0"/>
              <a:t>- Ampliación portafolio de servicios (aumenta facturación)</a:t>
            </a:r>
          </a:p>
          <a:p>
            <a:r>
              <a:rPr lang="es-ES" sz="2800" dirty="0"/>
              <a:t>- Cumplimiento compromisos de pago</a:t>
            </a:r>
          </a:p>
          <a:p>
            <a:r>
              <a:rPr lang="es-ES" sz="2800" dirty="0"/>
              <a:t>- Cartera conciliada para cobro</a:t>
            </a:r>
          </a:p>
          <a:p>
            <a:r>
              <a:rPr lang="es-ES" sz="2800" dirty="0"/>
              <a:t>- Pagos de vigencias anteriores</a:t>
            </a:r>
          </a:p>
          <a:p>
            <a:r>
              <a:rPr lang="es-ES" sz="2800" dirty="0"/>
              <a:t>- PSFF</a:t>
            </a:r>
          </a:p>
        </p:txBody>
      </p:sp>
    </p:spTree>
    <p:extLst>
      <p:ext uri="{BB962C8B-B14F-4D97-AF65-F5344CB8AC3E}">
        <p14:creationId xmlns:p14="http://schemas.microsoft.com/office/powerpoint/2010/main" val="3843453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3DBD97-8158-BD4F-26F0-9FE0DAC6BE31}"/>
              </a:ext>
            </a:extLst>
          </p:cNvPr>
          <p:cNvSpPr>
            <a:spLocks noGrp="1"/>
          </p:cNvSpPr>
          <p:nvPr>
            <p:ph type="ctrTitle"/>
          </p:nvPr>
        </p:nvSpPr>
        <p:spPr>
          <a:xfrm>
            <a:off x="525781" y="73424"/>
            <a:ext cx="8791575" cy="716597"/>
          </a:xfrm>
        </p:spPr>
        <p:txBody>
          <a:bodyPr>
            <a:normAutofit fontScale="90000"/>
          </a:bodyPr>
          <a:lstStyle/>
          <a:p>
            <a:r>
              <a:rPr lang="es-CO" dirty="0">
                <a:solidFill>
                  <a:schemeClr val="bg1"/>
                </a:solidFill>
              </a:rPr>
              <a:t>RENDICIÓN DE CUENTAS 2023</a:t>
            </a:r>
          </a:p>
        </p:txBody>
      </p:sp>
      <p:pic>
        <p:nvPicPr>
          <p:cNvPr id="5" name="Imagen 4" descr="Imagen que contiene Icono&#10;&#10;Descripción generada automáticamente">
            <a:extLst>
              <a:ext uri="{FF2B5EF4-FFF2-40B4-BE49-F238E27FC236}">
                <a16:creationId xmlns:a16="http://schemas.microsoft.com/office/drawing/2014/main" id="{DD9453A6-2725-6E2E-A0A4-496D2D0414E3}"/>
              </a:ext>
            </a:extLst>
          </p:cNvPr>
          <p:cNvPicPr>
            <a:picLocks noChangeAspect="1"/>
          </p:cNvPicPr>
          <p:nvPr/>
        </p:nvPicPr>
        <p:blipFill>
          <a:blip r:embed="rId2"/>
          <a:stretch>
            <a:fillRect/>
          </a:stretch>
        </p:blipFill>
        <p:spPr>
          <a:xfrm>
            <a:off x="10282238" y="235250"/>
            <a:ext cx="1776412" cy="1909762"/>
          </a:xfrm>
          <a:prstGeom prst="rect">
            <a:avLst/>
          </a:prstGeom>
        </p:spPr>
      </p:pic>
      <p:sp>
        <p:nvSpPr>
          <p:cNvPr id="6" name="CuadroTexto 5">
            <a:extLst>
              <a:ext uri="{FF2B5EF4-FFF2-40B4-BE49-F238E27FC236}">
                <a16:creationId xmlns:a16="http://schemas.microsoft.com/office/drawing/2014/main" id="{ABD06281-E928-5B51-595D-0D2E6A226034}"/>
              </a:ext>
            </a:extLst>
          </p:cNvPr>
          <p:cNvSpPr txBox="1"/>
          <p:nvPr/>
        </p:nvSpPr>
        <p:spPr>
          <a:xfrm>
            <a:off x="3728095" y="790021"/>
            <a:ext cx="6096000" cy="400110"/>
          </a:xfrm>
          <a:prstGeom prst="rect">
            <a:avLst/>
          </a:prstGeom>
          <a:noFill/>
        </p:spPr>
        <p:txBody>
          <a:bodyPr wrap="square">
            <a:spAutoFit/>
          </a:bodyPr>
          <a:lstStyle/>
          <a:p>
            <a:r>
              <a:rPr lang="es-CO" sz="2000" b="1" dirty="0">
                <a:solidFill>
                  <a:schemeClr val="bg1"/>
                </a:solidFill>
              </a:rPr>
              <a:t>INDICADORES DE PRODUCCIÓN </a:t>
            </a:r>
          </a:p>
        </p:txBody>
      </p:sp>
      <p:pic>
        <p:nvPicPr>
          <p:cNvPr id="7" name="Imagen 6">
            <a:extLst>
              <a:ext uri="{FF2B5EF4-FFF2-40B4-BE49-F238E27FC236}">
                <a16:creationId xmlns:a16="http://schemas.microsoft.com/office/drawing/2014/main" id="{264F7E49-1EF9-C193-5E99-332B6C8ED399}"/>
              </a:ext>
            </a:extLst>
          </p:cNvPr>
          <p:cNvPicPr>
            <a:picLocks noChangeAspect="1"/>
          </p:cNvPicPr>
          <p:nvPr/>
        </p:nvPicPr>
        <p:blipFill>
          <a:blip r:embed="rId3"/>
          <a:stretch>
            <a:fillRect/>
          </a:stretch>
        </p:blipFill>
        <p:spPr>
          <a:xfrm>
            <a:off x="646272" y="1116707"/>
            <a:ext cx="9353550" cy="5667869"/>
          </a:xfrm>
          <a:prstGeom prst="rect">
            <a:avLst/>
          </a:prstGeom>
        </p:spPr>
      </p:pic>
    </p:spTree>
    <p:extLst>
      <p:ext uri="{BB962C8B-B14F-4D97-AF65-F5344CB8AC3E}">
        <p14:creationId xmlns:p14="http://schemas.microsoft.com/office/powerpoint/2010/main" val="1918950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3DBD97-8158-BD4F-26F0-9FE0DAC6BE31}"/>
              </a:ext>
            </a:extLst>
          </p:cNvPr>
          <p:cNvSpPr>
            <a:spLocks noGrp="1"/>
          </p:cNvSpPr>
          <p:nvPr>
            <p:ph type="ctrTitle"/>
          </p:nvPr>
        </p:nvSpPr>
        <p:spPr>
          <a:xfrm>
            <a:off x="516256" y="121969"/>
            <a:ext cx="8791575" cy="716597"/>
          </a:xfrm>
        </p:spPr>
        <p:txBody>
          <a:bodyPr>
            <a:normAutofit fontScale="90000"/>
          </a:bodyPr>
          <a:lstStyle/>
          <a:p>
            <a:r>
              <a:rPr lang="es-CO" dirty="0">
                <a:solidFill>
                  <a:schemeClr val="bg1"/>
                </a:solidFill>
              </a:rPr>
              <a:t>RENDICIÓN DE CUENTAS 2023</a:t>
            </a:r>
          </a:p>
        </p:txBody>
      </p:sp>
      <p:pic>
        <p:nvPicPr>
          <p:cNvPr id="5" name="Imagen 4" descr="Imagen que contiene Icono&#10;&#10;Descripción generada automáticamente">
            <a:extLst>
              <a:ext uri="{FF2B5EF4-FFF2-40B4-BE49-F238E27FC236}">
                <a16:creationId xmlns:a16="http://schemas.microsoft.com/office/drawing/2014/main" id="{DD9453A6-2725-6E2E-A0A4-496D2D0414E3}"/>
              </a:ext>
            </a:extLst>
          </p:cNvPr>
          <p:cNvPicPr>
            <a:picLocks noChangeAspect="1"/>
          </p:cNvPicPr>
          <p:nvPr/>
        </p:nvPicPr>
        <p:blipFill>
          <a:blip r:embed="rId2"/>
          <a:stretch>
            <a:fillRect/>
          </a:stretch>
        </p:blipFill>
        <p:spPr>
          <a:xfrm>
            <a:off x="10166032" y="201907"/>
            <a:ext cx="1854518" cy="1909762"/>
          </a:xfrm>
          <a:prstGeom prst="rect">
            <a:avLst/>
          </a:prstGeom>
        </p:spPr>
      </p:pic>
      <p:sp>
        <p:nvSpPr>
          <p:cNvPr id="6" name="CuadroTexto 5">
            <a:extLst>
              <a:ext uri="{FF2B5EF4-FFF2-40B4-BE49-F238E27FC236}">
                <a16:creationId xmlns:a16="http://schemas.microsoft.com/office/drawing/2014/main" id="{ABD06281-E928-5B51-595D-0D2E6A226034}"/>
              </a:ext>
            </a:extLst>
          </p:cNvPr>
          <p:cNvSpPr txBox="1"/>
          <p:nvPr/>
        </p:nvSpPr>
        <p:spPr>
          <a:xfrm>
            <a:off x="3442345" y="838566"/>
            <a:ext cx="6096000" cy="400110"/>
          </a:xfrm>
          <a:prstGeom prst="rect">
            <a:avLst/>
          </a:prstGeom>
          <a:noFill/>
        </p:spPr>
        <p:txBody>
          <a:bodyPr wrap="square">
            <a:spAutoFit/>
          </a:bodyPr>
          <a:lstStyle/>
          <a:p>
            <a:r>
              <a:rPr lang="es-CO" sz="2000" b="1" dirty="0">
                <a:solidFill>
                  <a:schemeClr val="bg1"/>
                </a:solidFill>
              </a:rPr>
              <a:t>INDICADORES DE CALIDAD </a:t>
            </a:r>
          </a:p>
        </p:txBody>
      </p:sp>
      <p:pic>
        <p:nvPicPr>
          <p:cNvPr id="7" name="Imagen 6">
            <a:extLst>
              <a:ext uri="{FF2B5EF4-FFF2-40B4-BE49-F238E27FC236}">
                <a16:creationId xmlns:a16="http://schemas.microsoft.com/office/drawing/2014/main" id="{FBB11A0F-59AF-9BBB-135C-DD4B8219BA7F}"/>
              </a:ext>
            </a:extLst>
          </p:cNvPr>
          <p:cNvPicPr>
            <a:picLocks noChangeAspect="1"/>
          </p:cNvPicPr>
          <p:nvPr/>
        </p:nvPicPr>
        <p:blipFill>
          <a:blip r:embed="rId3"/>
          <a:stretch>
            <a:fillRect/>
          </a:stretch>
        </p:blipFill>
        <p:spPr>
          <a:xfrm>
            <a:off x="657226" y="1238676"/>
            <a:ext cx="9220200" cy="5497355"/>
          </a:xfrm>
          <a:prstGeom prst="rect">
            <a:avLst/>
          </a:prstGeom>
        </p:spPr>
      </p:pic>
    </p:spTree>
    <p:extLst>
      <p:ext uri="{BB962C8B-B14F-4D97-AF65-F5344CB8AC3E}">
        <p14:creationId xmlns:p14="http://schemas.microsoft.com/office/powerpoint/2010/main" val="1096404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3DBD97-8158-BD4F-26F0-9FE0DAC6BE31}"/>
              </a:ext>
            </a:extLst>
          </p:cNvPr>
          <p:cNvSpPr>
            <a:spLocks noGrp="1"/>
          </p:cNvSpPr>
          <p:nvPr>
            <p:ph type="ctrTitle"/>
          </p:nvPr>
        </p:nvSpPr>
        <p:spPr>
          <a:xfrm>
            <a:off x="630556" y="108880"/>
            <a:ext cx="8791575" cy="716597"/>
          </a:xfrm>
        </p:spPr>
        <p:txBody>
          <a:bodyPr>
            <a:normAutofit fontScale="90000"/>
          </a:bodyPr>
          <a:lstStyle/>
          <a:p>
            <a:r>
              <a:rPr lang="es-CO" b="1" dirty="0">
                <a:solidFill>
                  <a:schemeClr val="bg1"/>
                </a:solidFill>
              </a:rPr>
              <a:t>RENDICIÓN DE CUENTAS 2023</a:t>
            </a:r>
          </a:p>
        </p:txBody>
      </p:sp>
      <p:pic>
        <p:nvPicPr>
          <p:cNvPr id="5" name="Imagen 4" descr="Imagen que contiene Icono&#10;&#10;Descripción generada automáticamente">
            <a:extLst>
              <a:ext uri="{FF2B5EF4-FFF2-40B4-BE49-F238E27FC236}">
                <a16:creationId xmlns:a16="http://schemas.microsoft.com/office/drawing/2014/main" id="{DD9453A6-2725-6E2E-A0A4-496D2D0414E3}"/>
              </a:ext>
            </a:extLst>
          </p:cNvPr>
          <p:cNvPicPr>
            <a:picLocks noChangeAspect="1"/>
          </p:cNvPicPr>
          <p:nvPr/>
        </p:nvPicPr>
        <p:blipFill>
          <a:blip r:embed="rId2"/>
          <a:stretch>
            <a:fillRect/>
          </a:stretch>
        </p:blipFill>
        <p:spPr>
          <a:xfrm>
            <a:off x="10682288" y="20932"/>
            <a:ext cx="1509712" cy="1909762"/>
          </a:xfrm>
          <a:prstGeom prst="rect">
            <a:avLst/>
          </a:prstGeom>
        </p:spPr>
      </p:pic>
      <p:sp>
        <p:nvSpPr>
          <p:cNvPr id="7" name="CuadroTexto 6">
            <a:extLst>
              <a:ext uri="{FF2B5EF4-FFF2-40B4-BE49-F238E27FC236}">
                <a16:creationId xmlns:a16="http://schemas.microsoft.com/office/drawing/2014/main" id="{CEAF7495-A35D-637B-C4BE-7F924A68F379}"/>
              </a:ext>
            </a:extLst>
          </p:cNvPr>
          <p:cNvSpPr txBox="1"/>
          <p:nvPr/>
        </p:nvSpPr>
        <p:spPr>
          <a:xfrm>
            <a:off x="4448417" y="825477"/>
            <a:ext cx="3676166" cy="338554"/>
          </a:xfrm>
          <a:prstGeom prst="rect">
            <a:avLst/>
          </a:prstGeom>
          <a:noFill/>
        </p:spPr>
        <p:txBody>
          <a:bodyPr wrap="square" rtlCol="0">
            <a:spAutoFit/>
          </a:bodyPr>
          <a:lstStyle/>
          <a:p>
            <a:r>
              <a:rPr lang="es-CO" sz="1600" b="1" dirty="0">
                <a:solidFill>
                  <a:schemeClr val="bg1"/>
                </a:solidFill>
              </a:rPr>
              <a:t>PROCESOS JUDICIALES</a:t>
            </a:r>
          </a:p>
        </p:txBody>
      </p:sp>
      <p:pic>
        <p:nvPicPr>
          <p:cNvPr id="9" name="Imagen 8">
            <a:extLst>
              <a:ext uri="{FF2B5EF4-FFF2-40B4-BE49-F238E27FC236}">
                <a16:creationId xmlns:a16="http://schemas.microsoft.com/office/drawing/2014/main" id="{01ABFF4F-9915-6ED8-5A7B-1E3F6D7E153E}"/>
              </a:ext>
            </a:extLst>
          </p:cNvPr>
          <p:cNvPicPr>
            <a:picLocks noChangeAspect="1"/>
          </p:cNvPicPr>
          <p:nvPr/>
        </p:nvPicPr>
        <p:blipFill>
          <a:blip r:embed="rId3"/>
          <a:stretch>
            <a:fillRect/>
          </a:stretch>
        </p:blipFill>
        <p:spPr>
          <a:xfrm>
            <a:off x="705555" y="1247003"/>
            <a:ext cx="9095670" cy="5502117"/>
          </a:xfrm>
          <a:prstGeom prst="rect">
            <a:avLst/>
          </a:prstGeom>
        </p:spPr>
      </p:pic>
    </p:spTree>
    <p:extLst>
      <p:ext uri="{BB962C8B-B14F-4D97-AF65-F5344CB8AC3E}">
        <p14:creationId xmlns:p14="http://schemas.microsoft.com/office/powerpoint/2010/main" val="3805456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3DBD97-8158-BD4F-26F0-9FE0DAC6BE31}"/>
              </a:ext>
            </a:extLst>
          </p:cNvPr>
          <p:cNvSpPr>
            <a:spLocks noGrp="1"/>
          </p:cNvSpPr>
          <p:nvPr>
            <p:ph type="ctrTitle"/>
          </p:nvPr>
        </p:nvSpPr>
        <p:spPr>
          <a:xfrm>
            <a:off x="535306" y="154289"/>
            <a:ext cx="8791575" cy="716597"/>
          </a:xfrm>
        </p:spPr>
        <p:txBody>
          <a:bodyPr>
            <a:normAutofit fontScale="90000"/>
          </a:bodyPr>
          <a:lstStyle/>
          <a:p>
            <a:r>
              <a:rPr lang="es-CO" b="1" dirty="0">
                <a:solidFill>
                  <a:schemeClr val="bg1">
                    <a:lumMod val="95000"/>
                  </a:schemeClr>
                </a:solidFill>
              </a:rPr>
              <a:t>RENDICIÓN DE CUENTAS 2023</a:t>
            </a:r>
          </a:p>
        </p:txBody>
      </p:sp>
      <p:sp>
        <p:nvSpPr>
          <p:cNvPr id="3" name="Subtítulo 2">
            <a:extLst>
              <a:ext uri="{FF2B5EF4-FFF2-40B4-BE49-F238E27FC236}">
                <a16:creationId xmlns:a16="http://schemas.microsoft.com/office/drawing/2014/main" id="{1137D582-2515-14CE-7152-400A46B3837A}"/>
              </a:ext>
            </a:extLst>
          </p:cNvPr>
          <p:cNvSpPr>
            <a:spLocks noGrp="1"/>
          </p:cNvSpPr>
          <p:nvPr>
            <p:ph type="subTitle" idx="1"/>
          </p:nvPr>
        </p:nvSpPr>
        <p:spPr>
          <a:xfrm>
            <a:off x="1890713" y="5552758"/>
            <a:ext cx="8791575" cy="1655762"/>
          </a:xfrm>
        </p:spPr>
        <p:txBody>
          <a:bodyPr>
            <a:normAutofit/>
          </a:bodyPr>
          <a:lstStyle/>
          <a:p>
            <a:pPr algn="ctr"/>
            <a:r>
              <a:rPr lang="es-CO" sz="2800" b="1" dirty="0">
                <a:solidFill>
                  <a:schemeClr val="bg1"/>
                </a:solidFill>
              </a:rPr>
              <a:t>HOSPITAL OCTAVIO OLIVARES</a:t>
            </a:r>
          </a:p>
          <a:p>
            <a:pPr algn="ctr"/>
            <a:r>
              <a:rPr lang="es-CO" sz="2800" b="1" dirty="0">
                <a:solidFill>
                  <a:schemeClr val="bg1"/>
                </a:solidFill>
              </a:rPr>
              <a:t>Puerto </a:t>
            </a:r>
            <a:r>
              <a:rPr lang="es-CO" sz="2800" b="1" dirty="0" err="1">
                <a:solidFill>
                  <a:schemeClr val="bg1"/>
                </a:solidFill>
              </a:rPr>
              <a:t>nare</a:t>
            </a:r>
            <a:r>
              <a:rPr lang="es-CO" sz="2800" b="1" dirty="0">
                <a:solidFill>
                  <a:schemeClr val="bg1"/>
                </a:solidFill>
              </a:rPr>
              <a:t> - </a:t>
            </a:r>
            <a:r>
              <a:rPr lang="es-CO" sz="2800" b="1" dirty="0" err="1">
                <a:solidFill>
                  <a:schemeClr val="bg1"/>
                </a:solidFill>
              </a:rPr>
              <a:t>antioquia</a:t>
            </a:r>
            <a:endParaRPr lang="es-CO" sz="2800" b="1" dirty="0">
              <a:solidFill>
                <a:schemeClr val="bg1"/>
              </a:solidFill>
            </a:endParaRPr>
          </a:p>
        </p:txBody>
      </p:sp>
      <p:pic>
        <p:nvPicPr>
          <p:cNvPr id="5" name="Imagen 4" descr="Imagen que contiene Icono&#10;&#10;Descripción generada automáticamente">
            <a:extLst>
              <a:ext uri="{FF2B5EF4-FFF2-40B4-BE49-F238E27FC236}">
                <a16:creationId xmlns:a16="http://schemas.microsoft.com/office/drawing/2014/main" id="{DD9453A6-2725-6E2E-A0A4-496D2D0414E3}"/>
              </a:ext>
            </a:extLst>
          </p:cNvPr>
          <p:cNvPicPr>
            <a:picLocks noChangeAspect="1"/>
          </p:cNvPicPr>
          <p:nvPr/>
        </p:nvPicPr>
        <p:blipFill>
          <a:blip r:embed="rId2"/>
          <a:stretch>
            <a:fillRect/>
          </a:stretch>
        </p:blipFill>
        <p:spPr>
          <a:xfrm>
            <a:off x="10682288" y="20932"/>
            <a:ext cx="1509712" cy="1909762"/>
          </a:xfrm>
          <a:prstGeom prst="rect">
            <a:avLst/>
          </a:prstGeom>
        </p:spPr>
      </p:pic>
      <p:sp>
        <p:nvSpPr>
          <p:cNvPr id="9" name="CuadroTexto 8">
            <a:extLst>
              <a:ext uri="{FF2B5EF4-FFF2-40B4-BE49-F238E27FC236}">
                <a16:creationId xmlns:a16="http://schemas.microsoft.com/office/drawing/2014/main" id="{D2ACD0CC-1DD3-2BA1-20B0-9708540C2A87}"/>
              </a:ext>
            </a:extLst>
          </p:cNvPr>
          <p:cNvSpPr txBox="1"/>
          <p:nvPr/>
        </p:nvSpPr>
        <p:spPr>
          <a:xfrm>
            <a:off x="900407" y="1318996"/>
            <a:ext cx="9104177" cy="3785652"/>
          </a:xfrm>
          <a:prstGeom prst="rect">
            <a:avLst/>
          </a:prstGeom>
          <a:noFill/>
        </p:spPr>
        <p:txBody>
          <a:bodyPr wrap="square">
            <a:spAutoFit/>
          </a:bodyPr>
          <a:lstStyle/>
          <a:p>
            <a:r>
              <a:rPr lang="es-ES" sz="2400" b="1" dirty="0">
                <a:solidFill>
                  <a:schemeClr val="bg1">
                    <a:lumMod val="95000"/>
                  </a:schemeClr>
                </a:solidFill>
              </a:rPr>
              <a:t>PROGRAMA DE SANEAMIENTO FISCAL Y FINANCIERO</a:t>
            </a:r>
          </a:p>
          <a:p>
            <a:pPr algn="just"/>
            <a:endParaRPr lang="es-ES" sz="2400" dirty="0"/>
          </a:p>
          <a:p>
            <a:pPr algn="just"/>
            <a:r>
              <a:rPr lang="es-ES" sz="2400" dirty="0"/>
              <a:t>- Desde el año 2018 la ESE está en alto riesgo financiero</a:t>
            </a:r>
          </a:p>
          <a:p>
            <a:pPr algn="just"/>
            <a:r>
              <a:rPr lang="es-ES" sz="2400" dirty="0"/>
              <a:t>- Total de los pasivos equivale a 2 años del presupuesto del HOO</a:t>
            </a:r>
          </a:p>
          <a:p>
            <a:pPr algn="just"/>
            <a:r>
              <a:rPr lang="es-ES" sz="2400" dirty="0"/>
              <a:t>- Desde el año 2020 se han hecho varios ajustes</a:t>
            </a:r>
          </a:p>
          <a:p>
            <a:pPr algn="just"/>
            <a:r>
              <a:rPr lang="es-ES" sz="2400" dirty="0"/>
              <a:t>- Actualmente se debe presentar con corte a 30-07-2023</a:t>
            </a:r>
          </a:p>
          <a:p>
            <a:pPr algn="just"/>
            <a:r>
              <a:rPr lang="es-ES" sz="2400" dirty="0"/>
              <a:t>- Aún se requieren fuentes de financiación para que sea viabilizado</a:t>
            </a:r>
          </a:p>
          <a:p>
            <a:pPr algn="just"/>
            <a:r>
              <a:rPr lang="es-ES" sz="2400" dirty="0"/>
              <a:t>- Total pasivos a Diciembre de 2023: $ 4.232.000.000</a:t>
            </a:r>
          </a:p>
          <a:p>
            <a:endParaRPr lang="es-ES" sz="2400" dirty="0">
              <a:solidFill>
                <a:schemeClr val="bg1"/>
              </a:solidFill>
            </a:endParaRPr>
          </a:p>
        </p:txBody>
      </p:sp>
    </p:spTree>
    <p:extLst>
      <p:ext uri="{BB962C8B-B14F-4D97-AF65-F5344CB8AC3E}">
        <p14:creationId xmlns:p14="http://schemas.microsoft.com/office/powerpoint/2010/main" val="2933917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3DBD97-8158-BD4F-26F0-9FE0DAC6BE31}"/>
              </a:ext>
            </a:extLst>
          </p:cNvPr>
          <p:cNvSpPr>
            <a:spLocks noGrp="1"/>
          </p:cNvSpPr>
          <p:nvPr>
            <p:ph type="ctrTitle"/>
          </p:nvPr>
        </p:nvSpPr>
        <p:spPr>
          <a:xfrm>
            <a:off x="497206" y="259216"/>
            <a:ext cx="8791575" cy="716597"/>
          </a:xfrm>
        </p:spPr>
        <p:txBody>
          <a:bodyPr>
            <a:normAutofit fontScale="90000"/>
          </a:bodyPr>
          <a:lstStyle/>
          <a:p>
            <a:r>
              <a:rPr lang="es-CO" b="1" dirty="0">
                <a:solidFill>
                  <a:schemeClr val="bg1">
                    <a:lumMod val="95000"/>
                  </a:schemeClr>
                </a:solidFill>
              </a:rPr>
              <a:t>RENDICIÓN DE CUENTAS 2023</a:t>
            </a:r>
          </a:p>
        </p:txBody>
      </p:sp>
      <p:sp>
        <p:nvSpPr>
          <p:cNvPr id="3" name="Subtítulo 2">
            <a:extLst>
              <a:ext uri="{FF2B5EF4-FFF2-40B4-BE49-F238E27FC236}">
                <a16:creationId xmlns:a16="http://schemas.microsoft.com/office/drawing/2014/main" id="{1137D582-2515-14CE-7152-400A46B3837A}"/>
              </a:ext>
            </a:extLst>
          </p:cNvPr>
          <p:cNvSpPr>
            <a:spLocks noGrp="1"/>
          </p:cNvSpPr>
          <p:nvPr>
            <p:ph type="subTitle" idx="1"/>
          </p:nvPr>
        </p:nvSpPr>
        <p:spPr>
          <a:xfrm>
            <a:off x="1890713" y="5552758"/>
            <a:ext cx="8791575" cy="1655762"/>
          </a:xfrm>
        </p:spPr>
        <p:txBody>
          <a:bodyPr>
            <a:normAutofit/>
          </a:bodyPr>
          <a:lstStyle/>
          <a:p>
            <a:pPr algn="ctr"/>
            <a:r>
              <a:rPr lang="es-CO" sz="2800" b="1" dirty="0">
                <a:solidFill>
                  <a:schemeClr val="bg1"/>
                </a:solidFill>
              </a:rPr>
              <a:t>HOSPITAL OCTAVIO OLIVARES</a:t>
            </a:r>
          </a:p>
          <a:p>
            <a:pPr algn="ctr"/>
            <a:r>
              <a:rPr lang="es-CO" sz="2800" b="1" dirty="0">
                <a:solidFill>
                  <a:schemeClr val="bg1"/>
                </a:solidFill>
              </a:rPr>
              <a:t>Puerto </a:t>
            </a:r>
            <a:r>
              <a:rPr lang="es-CO" sz="2800" b="1" dirty="0" err="1">
                <a:solidFill>
                  <a:schemeClr val="bg1"/>
                </a:solidFill>
              </a:rPr>
              <a:t>nare</a:t>
            </a:r>
            <a:r>
              <a:rPr lang="es-CO" sz="2800" b="1" dirty="0">
                <a:solidFill>
                  <a:schemeClr val="bg1"/>
                </a:solidFill>
              </a:rPr>
              <a:t> - </a:t>
            </a:r>
            <a:r>
              <a:rPr lang="es-CO" sz="2800" b="1" dirty="0" err="1">
                <a:solidFill>
                  <a:schemeClr val="bg1"/>
                </a:solidFill>
              </a:rPr>
              <a:t>antioquia</a:t>
            </a:r>
            <a:endParaRPr lang="es-CO" sz="2800" b="1" dirty="0">
              <a:solidFill>
                <a:schemeClr val="bg1"/>
              </a:solidFill>
            </a:endParaRPr>
          </a:p>
        </p:txBody>
      </p:sp>
      <p:pic>
        <p:nvPicPr>
          <p:cNvPr id="5" name="Imagen 4" descr="Imagen que contiene Icono&#10;&#10;Descripción generada automáticamente">
            <a:extLst>
              <a:ext uri="{FF2B5EF4-FFF2-40B4-BE49-F238E27FC236}">
                <a16:creationId xmlns:a16="http://schemas.microsoft.com/office/drawing/2014/main" id="{DD9453A6-2725-6E2E-A0A4-496D2D0414E3}"/>
              </a:ext>
            </a:extLst>
          </p:cNvPr>
          <p:cNvPicPr>
            <a:picLocks noChangeAspect="1"/>
          </p:cNvPicPr>
          <p:nvPr/>
        </p:nvPicPr>
        <p:blipFill>
          <a:blip r:embed="rId2"/>
          <a:stretch>
            <a:fillRect/>
          </a:stretch>
        </p:blipFill>
        <p:spPr>
          <a:xfrm>
            <a:off x="10682288" y="20932"/>
            <a:ext cx="1509712" cy="1909762"/>
          </a:xfrm>
          <a:prstGeom prst="rect">
            <a:avLst/>
          </a:prstGeom>
        </p:spPr>
      </p:pic>
      <p:sp>
        <p:nvSpPr>
          <p:cNvPr id="9" name="CuadroTexto 8">
            <a:extLst>
              <a:ext uri="{FF2B5EF4-FFF2-40B4-BE49-F238E27FC236}">
                <a16:creationId xmlns:a16="http://schemas.microsoft.com/office/drawing/2014/main" id="{D2ACD0CC-1DD3-2BA1-20B0-9708540C2A87}"/>
              </a:ext>
            </a:extLst>
          </p:cNvPr>
          <p:cNvSpPr txBox="1"/>
          <p:nvPr/>
        </p:nvSpPr>
        <p:spPr>
          <a:xfrm>
            <a:off x="4724636" y="2828835"/>
            <a:ext cx="8696960" cy="1384995"/>
          </a:xfrm>
          <a:prstGeom prst="rect">
            <a:avLst/>
          </a:prstGeom>
          <a:noFill/>
        </p:spPr>
        <p:txBody>
          <a:bodyPr wrap="square">
            <a:spAutoFit/>
          </a:bodyPr>
          <a:lstStyle/>
          <a:p>
            <a:endParaRPr lang="es-ES" sz="3600" b="1" dirty="0">
              <a:solidFill>
                <a:schemeClr val="bg1"/>
              </a:solidFill>
            </a:endParaRPr>
          </a:p>
          <a:p>
            <a:endParaRPr lang="es-ES" sz="2400" dirty="0">
              <a:solidFill>
                <a:schemeClr val="bg1"/>
              </a:solidFill>
            </a:endParaRPr>
          </a:p>
          <a:p>
            <a:endParaRPr lang="es-ES" sz="2400" dirty="0">
              <a:solidFill>
                <a:schemeClr val="bg1"/>
              </a:solidFill>
            </a:endParaRPr>
          </a:p>
        </p:txBody>
      </p:sp>
      <p:sp>
        <p:nvSpPr>
          <p:cNvPr id="4" name="Rectángulo 3">
            <a:extLst>
              <a:ext uri="{FF2B5EF4-FFF2-40B4-BE49-F238E27FC236}">
                <a16:creationId xmlns:a16="http://schemas.microsoft.com/office/drawing/2014/main" id="{9428AA06-3BB0-0341-A026-764F9C740E1B}"/>
              </a:ext>
            </a:extLst>
          </p:cNvPr>
          <p:cNvSpPr/>
          <p:nvPr/>
        </p:nvSpPr>
        <p:spPr>
          <a:xfrm>
            <a:off x="4860727" y="2967335"/>
            <a:ext cx="2470549" cy="923330"/>
          </a:xfrm>
          <a:prstGeom prst="rect">
            <a:avLst/>
          </a:prstGeom>
          <a:noFill/>
        </p:spPr>
        <p:txBody>
          <a:bodyPr wrap="none" lIns="91440" tIns="45720" rIns="91440" bIns="45720">
            <a:spAutoFit/>
          </a:bodyPr>
          <a:lstStyle/>
          <a:p>
            <a:pPr algn="ctr"/>
            <a:r>
              <a:rPr lang="es-ES" sz="5400" b="0" cap="none" spc="0" dirty="0">
                <a:ln w="0"/>
                <a:solidFill>
                  <a:schemeClr val="tx1"/>
                </a:solidFill>
                <a:effectLst>
                  <a:outerShdw blurRad="38100" dist="19050" dir="2700000" algn="tl" rotWithShape="0">
                    <a:schemeClr val="dk1">
                      <a:alpha val="40000"/>
                    </a:schemeClr>
                  </a:outerShdw>
                </a:effectLst>
              </a:rPr>
              <a:t>Gracias</a:t>
            </a:r>
          </a:p>
        </p:txBody>
      </p:sp>
    </p:spTree>
    <p:extLst>
      <p:ext uri="{BB962C8B-B14F-4D97-AF65-F5344CB8AC3E}">
        <p14:creationId xmlns:p14="http://schemas.microsoft.com/office/powerpoint/2010/main" val="1580242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3DBD97-8158-BD4F-26F0-9FE0DAC6BE31}"/>
              </a:ext>
            </a:extLst>
          </p:cNvPr>
          <p:cNvSpPr>
            <a:spLocks noGrp="1"/>
          </p:cNvSpPr>
          <p:nvPr>
            <p:ph type="ctrTitle"/>
          </p:nvPr>
        </p:nvSpPr>
        <p:spPr>
          <a:xfrm>
            <a:off x="482428" y="207068"/>
            <a:ext cx="8791575" cy="716597"/>
          </a:xfrm>
        </p:spPr>
        <p:txBody>
          <a:bodyPr>
            <a:normAutofit fontScale="90000"/>
          </a:bodyPr>
          <a:lstStyle/>
          <a:p>
            <a:r>
              <a:rPr lang="es-CO" dirty="0">
                <a:solidFill>
                  <a:schemeClr val="bg1"/>
                </a:solidFill>
              </a:rPr>
              <a:t>RENDICIÓN DE CUENTAS 2023</a:t>
            </a:r>
          </a:p>
        </p:txBody>
      </p:sp>
      <p:sp>
        <p:nvSpPr>
          <p:cNvPr id="3" name="Subtítulo 2">
            <a:extLst>
              <a:ext uri="{FF2B5EF4-FFF2-40B4-BE49-F238E27FC236}">
                <a16:creationId xmlns:a16="http://schemas.microsoft.com/office/drawing/2014/main" id="{1137D582-2515-14CE-7152-400A46B3837A}"/>
              </a:ext>
            </a:extLst>
          </p:cNvPr>
          <p:cNvSpPr>
            <a:spLocks noGrp="1"/>
          </p:cNvSpPr>
          <p:nvPr>
            <p:ph type="subTitle" idx="1"/>
          </p:nvPr>
        </p:nvSpPr>
        <p:spPr/>
        <p:txBody>
          <a:bodyPr>
            <a:normAutofit/>
          </a:bodyPr>
          <a:lstStyle/>
          <a:p>
            <a:endParaRPr lang="es-CO" sz="3600" b="1" dirty="0">
              <a:solidFill>
                <a:schemeClr val="tx1">
                  <a:lumMod val="95000"/>
                </a:schemeClr>
              </a:solidFill>
            </a:endParaRPr>
          </a:p>
        </p:txBody>
      </p:sp>
      <p:pic>
        <p:nvPicPr>
          <p:cNvPr id="5" name="Imagen 4" descr="Imagen que contiene Icono&#10;&#10;Descripción generada automáticamente">
            <a:extLst>
              <a:ext uri="{FF2B5EF4-FFF2-40B4-BE49-F238E27FC236}">
                <a16:creationId xmlns:a16="http://schemas.microsoft.com/office/drawing/2014/main" id="{DD9453A6-2725-6E2E-A0A4-496D2D0414E3}"/>
              </a:ext>
            </a:extLst>
          </p:cNvPr>
          <p:cNvPicPr>
            <a:picLocks noChangeAspect="1"/>
          </p:cNvPicPr>
          <p:nvPr/>
        </p:nvPicPr>
        <p:blipFill>
          <a:blip r:embed="rId2"/>
          <a:stretch>
            <a:fillRect/>
          </a:stretch>
        </p:blipFill>
        <p:spPr>
          <a:xfrm>
            <a:off x="10505600" y="1040107"/>
            <a:ext cx="1509712" cy="1909762"/>
          </a:xfrm>
          <a:prstGeom prst="rect">
            <a:avLst/>
          </a:prstGeom>
        </p:spPr>
      </p:pic>
      <p:pic>
        <p:nvPicPr>
          <p:cNvPr id="4" name="Imagen 3">
            <a:extLst>
              <a:ext uri="{FF2B5EF4-FFF2-40B4-BE49-F238E27FC236}">
                <a16:creationId xmlns:a16="http://schemas.microsoft.com/office/drawing/2014/main" id="{D26F9A83-A6EF-7228-55BE-D484DD6A6802}"/>
              </a:ext>
            </a:extLst>
          </p:cNvPr>
          <p:cNvPicPr>
            <a:picLocks noChangeAspect="1"/>
          </p:cNvPicPr>
          <p:nvPr/>
        </p:nvPicPr>
        <p:blipFill>
          <a:blip r:embed="rId3"/>
          <a:stretch>
            <a:fillRect/>
          </a:stretch>
        </p:blipFill>
        <p:spPr>
          <a:xfrm>
            <a:off x="716562" y="928711"/>
            <a:ext cx="8951314" cy="4730502"/>
          </a:xfrm>
          <a:prstGeom prst="rect">
            <a:avLst/>
          </a:prstGeom>
        </p:spPr>
      </p:pic>
      <p:sp>
        <p:nvSpPr>
          <p:cNvPr id="6" name="CuadroTexto 5">
            <a:extLst>
              <a:ext uri="{FF2B5EF4-FFF2-40B4-BE49-F238E27FC236}">
                <a16:creationId xmlns:a16="http://schemas.microsoft.com/office/drawing/2014/main" id="{22011ACC-511E-DADC-BC8A-3B87B9C9A61B}"/>
              </a:ext>
            </a:extLst>
          </p:cNvPr>
          <p:cNvSpPr txBox="1"/>
          <p:nvPr/>
        </p:nvSpPr>
        <p:spPr>
          <a:xfrm>
            <a:off x="3289927" y="5664259"/>
            <a:ext cx="4285147" cy="1077218"/>
          </a:xfrm>
          <a:prstGeom prst="rect">
            <a:avLst/>
          </a:prstGeom>
          <a:noFill/>
        </p:spPr>
        <p:txBody>
          <a:bodyPr wrap="none" rtlCol="0">
            <a:spAutoFit/>
          </a:bodyPr>
          <a:lstStyle/>
          <a:p>
            <a:r>
              <a:rPr lang="es-CO" sz="3200" b="1" dirty="0">
                <a:solidFill>
                  <a:schemeClr val="bg1"/>
                </a:solidFill>
              </a:rPr>
              <a:t>CIRO GÓMEZ BARRIOS</a:t>
            </a:r>
          </a:p>
          <a:p>
            <a:pPr algn="ctr"/>
            <a:r>
              <a:rPr lang="es-CO" sz="3200" b="1" dirty="0">
                <a:solidFill>
                  <a:schemeClr val="bg1"/>
                </a:solidFill>
              </a:rPr>
              <a:t>Gerente</a:t>
            </a:r>
          </a:p>
        </p:txBody>
      </p:sp>
    </p:spTree>
    <p:extLst>
      <p:ext uri="{BB962C8B-B14F-4D97-AF65-F5344CB8AC3E}">
        <p14:creationId xmlns:p14="http://schemas.microsoft.com/office/powerpoint/2010/main" val="2993276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a:extLst>
            <a:ext uri="{FF2B5EF4-FFF2-40B4-BE49-F238E27FC236}">
              <a16:creationId xmlns:a16="http://schemas.microsoft.com/office/drawing/2014/main" id="{43C74C85-5DB8-E970-9D51-5775F4C1DE48}"/>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D491C416-A829-2DF3-E6D9-6552DDC35884}"/>
              </a:ext>
            </a:extLst>
          </p:cNvPr>
          <p:cNvSpPr>
            <a:spLocks noGrp="1"/>
          </p:cNvSpPr>
          <p:nvPr>
            <p:ph type="ctrTitle"/>
          </p:nvPr>
        </p:nvSpPr>
        <p:spPr>
          <a:xfrm>
            <a:off x="482428" y="207068"/>
            <a:ext cx="8791575" cy="716597"/>
          </a:xfrm>
        </p:spPr>
        <p:txBody>
          <a:bodyPr>
            <a:normAutofit fontScale="90000"/>
          </a:bodyPr>
          <a:lstStyle/>
          <a:p>
            <a:r>
              <a:rPr lang="es-CO" dirty="0">
                <a:solidFill>
                  <a:schemeClr val="bg1"/>
                </a:solidFill>
              </a:rPr>
              <a:t>RENDICIÓN DE CUENTAS 2023</a:t>
            </a:r>
          </a:p>
        </p:txBody>
      </p:sp>
      <p:sp>
        <p:nvSpPr>
          <p:cNvPr id="3" name="Subtítulo 2">
            <a:extLst>
              <a:ext uri="{FF2B5EF4-FFF2-40B4-BE49-F238E27FC236}">
                <a16:creationId xmlns:a16="http://schemas.microsoft.com/office/drawing/2014/main" id="{99631639-FBBF-FA2A-90F2-67B4726C1A0E}"/>
              </a:ext>
            </a:extLst>
          </p:cNvPr>
          <p:cNvSpPr>
            <a:spLocks noGrp="1"/>
          </p:cNvSpPr>
          <p:nvPr>
            <p:ph type="subTitle" idx="1"/>
          </p:nvPr>
        </p:nvSpPr>
        <p:spPr>
          <a:xfrm>
            <a:off x="1318348" y="818678"/>
            <a:ext cx="7766936" cy="1096899"/>
          </a:xfrm>
        </p:spPr>
        <p:txBody>
          <a:bodyPr>
            <a:normAutofit/>
          </a:bodyPr>
          <a:lstStyle/>
          <a:p>
            <a:pPr algn="ctr"/>
            <a:r>
              <a:rPr lang="es-ES" sz="3600" b="1" dirty="0">
                <a:solidFill>
                  <a:schemeClr val="bg1"/>
                </a:solidFill>
              </a:rPr>
              <a:t>INTRODUCCIÓN</a:t>
            </a:r>
            <a:endParaRPr lang="es-CO" sz="3600" b="1" dirty="0">
              <a:solidFill>
                <a:schemeClr val="bg1"/>
              </a:solidFill>
            </a:endParaRPr>
          </a:p>
        </p:txBody>
      </p:sp>
      <p:pic>
        <p:nvPicPr>
          <p:cNvPr id="5" name="Imagen 4" descr="Imagen que contiene Icono&#10;&#10;Descripción generada automáticamente">
            <a:extLst>
              <a:ext uri="{FF2B5EF4-FFF2-40B4-BE49-F238E27FC236}">
                <a16:creationId xmlns:a16="http://schemas.microsoft.com/office/drawing/2014/main" id="{302EEEA0-8723-9B61-BC4F-BD394A971AB4}"/>
              </a:ext>
            </a:extLst>
          </p:cNvPr>
          <p:cNvPicPr>
            <a:picLocks noChangeAspect="1"/>
          </p:cNvPicPr>
          <p:nvPr/>
        </p:nvPicPr>
        <p:blipFill>
          <a:blip r:embed="rId2"/>
          <a:stretch>
            <a:fillRect/>
          </a:stretch>
        </p:blipFill>
        <p:spPr>
          <a:xfrm>
            <a:off x="10505600" y="1040107"/>
            <a:ext cx="1509712" cy="1909762"/>
          </a:xfrm>
          <a:prstGeom prst="rect">
            <a:avLst/>
          </a:prstGeom>
        </p:spPr>
      </p:pic>
      <p:sp>
        <p:nvSpPr>
          <p:cNvPr id="6" name="CuadroTexto 5">
            <a:extLst>
              <a:ext uri="{FF2B5EF4-FFF2-40B4-BE49-F238E27FC236}">
                <a16:creationId xmlns:a16="http://schemas.microsoft.com/office/drawing/2014/main" id="{2738C114-BF67-932D-0688-70A276D91BA6}"/>
              </a:ext>
            </a:extLst>
          </p:cNvPr>
          <p:cNvSpPr txBox="1"/>
          <p:nvPr/>
        </p:nvSpPr>
        <p:spPr>
          <a:xfrm>
            <a:off x="3289927" y="5817893"/>
            <a:ext cx="4285147" cy="1077218"/>
          </a:xfrm>
          <a:prstGeom prst="rect">
            <a:avLst/>
          </a:prstGeom>
          <a:noFill/>
        </p:spPr>
        <p:txBody>
          <a:bodyPr wrap="none" rtlCol="0">
            <a:spAutoFit/>
          </a:bodyPr>
          <a:lstStyle/>
          <a:p>
            <a:r>
              <a:rPr lang="es-CO" sz="3200" b="1" dirty="0">
                <a:solidFill>
                  <a:schemeClr val="bg1"/>
                </a:solidFill>
              </a:rPr>
              <a:t>CIRO GÓMEZ BARRIOS</a:t>
            </a:r>
          </a:p>
          <a:p>
            <a:pPr algn="ctr"/>
            <a:r>
              <a:rPr lang="es-CO" sz="3200" b="1" dirty="0">
                <a:solidFill>
                  <a:schemeClr val="bg1"/>
                </a:solidFill>
              </a:rPr>
              <a:t>Gerente</a:t>
            </a:r>
          </a:p>
        </p:txBody>
      </p:sp>
      <p:sp>
        <p:nvSpPr>
          <p:cNvPr id="7" name="Rectángulo 6">
            <a:extLst>
              <a:ext uri="{FF2B5EF4-FFF2-40B4-BE49-F238E27FC236}">
                <a16:creationId xmlns:a16="http://schemas.microsoft.com/office/drawing/2014/main" id="{3E8C3497-2E4C-B2C3-74CE-B8F20616E204}"/>
              </a:ext>
            </a:extLst>
          </p:cNvPr>
          <p:cNvSpPr/>
          <p:nvPr/>
        </p:nvSpPr>
        <p:spPr>
          <a:xfrm>
            <a:off x="765110" y="1400173"/>
            <a:ext cx="8873412" cy="4524315"/>
          </a:xfrm>
          <a:prstGeom prst="rect">
            <a:avLst/>
          </a:prstGeom>
          <a:noFill/>
        </p:spPr>
        <p:txBody>
          <a:bodyPr wrap="square" lIns="91440" tIns="45720" rIns="91440" bIns="45720">
            <a:spAutoFit/>
          </a:bodyPr>
          <a:lstStyle/>
          <a:p>
            <a:pPr algn="just"/>
            <a:r>
              <a:rPr lang="es-ES" sz="2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La rendición de cuentas es un mecanismo de participación social donde se suministra información sobre la gestión y los resultados de las entidades públicas, es así, como la E.S.E Hospital Octavio Olivares del Municipio de Puerto Nare, en cumplimiento a su función de Empresa Social del Estado, cuyo objeto es el de la prestación de servicios de salud, como un servicio público a cargo del Estado e integrante del Sistema de Seguridad Social en Salud, ejerciendo su responsabilidad con la comunidad a la que presta servicios y en general con todos los agentes interesados, además de dar cumplimiento a la Circular 008 de 2018, presenta su informe de rendición de cuentas para la vigencia 2023. </a:t>
            </a:r>
          </a:p>
        </p:txBody>
      </p:sp>
    </p:spTree>
    <p:extLst>
      <p:ext uri="{BB962C8B-B14F-4D97-AF65-F5344CB8AC3E}">
        <p14:creationId xmlns:p14="http://schemas.microsoft.com/office/powerpoint/2010/main" val="396035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3DBD97-8158-BD4F-26F0-9FE0DAC6BE31}"/>
              </a:ext>
            </a:extLst>
          </p:cNvPr>
          <p:cNvSpPr>
            <a:spLocks noGrp="1"/>
          </p:cNvSpPr>
          <p:nvPr>
            <p:ph type="ctrTitle"/>
          </p:nvPr>
        </p:nvSpPr>
        <p:spPr>
          <a:xfrm>
            <a:off x="563881" y="259216"/>
            <a:ext cx="8791575" cy="716597"/>
          </a:xfrm>
        </p:spPr>
        <p:txBody>
          <a:bodyPr>
            <a:normAutofit fontScale="90000"/>
          </a:bodyPr>
          <a:lstStyle/>
          <a:p>
            <a:r>
              <a:rPr lang="es-CO" dirty="0">
                <a:solidFill>
                  <a:schemeClr val="bg1"/>
                </a:solidFill>
              </a:rPr>
              <a:t>RENDICIÓN DE CUENTAS 2023</a:t>
            </a:r>
          </a:p>
        </p:txBody>
      </p:sp>
      <p:sp>
        <p:nvSpPr>
          <p:cNvPr id="3" name="Subtítulo 2">
            <a:extLst>
              <a:ext uri="{FF2B5EF4-FFF2-40B4-BE49-F238E27FC236}">
                <a16:creationId xmlns:a16="http://schemas.microsoft.com/office/drawing/2014/main" id="{1137D582-2515-14CE-7152-400A46B3837A}"/>
              </a:ext>
            </a:extLst>
          </p:cNvPr>
          <p:cNvSpPr>
            <a:spLocks noGrp="1"/>
          </p:cNvSpPr>
          <p:nvPr>
            <p:ph type="subTitle" idx="1"/>
          </p:nvPr>
        </p:nvSpPr>
        <p:spPr>
          <a:xfrm>
            <a:off x="563881" y="5533708"/>
            <a:ext cx="8791575" cy="1655762"/>
          </a:xfrm>
        </p:spPr>
        <p:txBody>
          <a:bodyPr>
            <a:normAutofit/>
          </a:bodyPr>
          <a:lstStyle/>
          <a:p>
            <a:pPr algn="ctr"/>
            <a:r>
              <a:rPr lang="es-CO" sz="2800" b="1" dirty="0">
                <a:solidFill>
                  <a:schemeClr val="bg1"/>
                </a:solidFill>
              </a:rPr>
              <a:t>HOSPITAL OCTAVIO OLIVARES</a:t>
            </a:r>
          </a:p>
          <a:p>
            <a:pPr algn="ctr"/>
            <a:r>
              <a:rPr lang="es-CO" sz="2800" b="1" dirty="0">
                <a:solidFill>
                  <a:schemeClr val="bg1"/>
                </a:solidFill>
              </a:rPr>
              <a:t>Puerto Nare - Antioquia</a:t>
            </a:r>
          </a:p>
        </p:txBody>
      </p:sp>
      <p:pic>
        <p:nvPicPr>
          <p:cNvPr id="5" name="Imagen 4" descr="Imagen que contiene Icono&#10;&#10;Descripción generada automáticamente">
            <a:extLst>
              <a:ext uri="{FF2B5EF4-FFF2-40B4-BE49-F238E27FC236}">
                <a16:creationId xmlns:a16="http://schemas.microsoft.com/office/drawing/2014/main" id="{DD9453A6-2725-6E2E-A0A4-496D2D0414E3}"/>
              </a:ext>
            </a:extLst>
          </p:cNvPr>
          <p:cNvPicPr>
            <a:picLocks noChangeAspect="1"/>
          </p:cNvPicPr>
          <p:nvPr/>
        </p:nvPicPr>
        <p:blipFill>
          <a:blip r:embed="rId2"/>
          <a:stretch>
            <a:fillRect/>
          </a:stretch>
        </p:blipFill>
        <p:spPr>
          <a:xfrm>
            <a:off x="10186987" y="97132"/>
            <a:ext cx="1900237" cy="1909762"/>
          </a:xfrm>
          <a:prstGeom prst="rect">
            <a:avLst/>
          </a:prstGeom>
        </p:spPr>
      </p:pic>
      <p:pic>
        <p:nvPicPr>
          <p:cNvPr id="8" name="Imagen 7">
            <a:extLst>
              <a:ext uri="{FF2B5EF4-FFF2-40B4-BE49-F238E27FC236}">
                <a16:creationId xmlns:a16="http://schemas.microsoft.com/office/drawing/2014/main" id="{43926CDE-D13A-7E47-DD32-5F8BC71FE42E}"/>
              </a:ext>
            </a:extLst>
          </p:cNvPr>
          <p:cNvPicPr>
            <a:picLocks noChangeAspect="1"/>
          </p:cNvPicPr>
          <p:nvPr/>
        </p:nvPicPr>
        <p:blipFill>
          <a:blip r:embed="rId3"/>
          <a:stretch>
            <a:fillRect/>
          </a:stretch>
        </p:blipFill>
        <p:spPr>
          <a:xfrm>
            <a:off x="948152" y="1218150"/>
            <a:ext cx="8938798" cy="3792000"/>
          </a:xfrm>
          <a:prstGeom prst="rect">
            <a:avLst/>
          </a:prstGeom>
        </p:spPr>
      </p:pic>
    </p:spTree>
    <p:extLst>
      <p:ext uri="{BB962C8B-B14F-4D97-AF65-F5344CB8AC3E}">
        <p14:creationId xmlns:p14="http://schemas.microsoft.com/office/powerpoint/2010/main" val="973451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3DBD97-8158-BD4F-26F0-9FE0DAC6BE31}"/>
              </a:ext>
            </a:extLst>
          </p:cNvPr>
          <p:cNvSpPr>
            <a:spLocks noGrp="1"/>
          </p:cNvSpPr>
          <p:nvPr>
            <p:ph type="ctrTitle"/>
          </p:nvPr>
        </p:nvSpPr>
        <p:spPr>
          <a:xfrm>
            <a:off x="497206" y="154623"/>
            <a:ext cx="8791575" cy="716597"/>
          </a:xfrm>
        </p:spPr>
        <p:txBody>
          <a:bodyPr>
            <a:normAutofit fontScale="90000"/>
          </a:bodyPr>
          <a:lstStyle/>
          <a:p>
            <a:r>
              <a:rPr lang="es-CO" dirty="0">
                <a:solidFill>
                  <a:schemeClr val="bg1"/>
                </a:solidFill>
              </a:rPr>
              <a:t>RENDICIÓN DE CUENTAS 2023</a:t>
            </a:r>
          </a:p>
        </p:txBody>
      </p:sp>
      <p:sp>
        <p:nvSpPr>
          <p:cNvPr id="3" name="Subtítulo 2">
            <a:extLst>
              <a:ext uri="{FF2B5EF4-FFF2-40B4-BE49-F238E27FC236}">
                <a16:creationId xmlns:a16="http://schemas.microsoft.com/office/drawing/2014/main" id="{1137D582-2515-14CE-7152-400A46B3837A}"/>
              </a:ext>
            </a:extLst>
          </p:cNvPr>
          <p:cNvSpPr>
            <a:spLocks noGrp="1"/>
          </p:cNvSpPr>
          <p:nvPr>
            <p:ph type="subTitle" idx="1"/>
          </p:nvPr>
        </p:nvSpPr>
        <p:spPr>
          <a:xfrm>
            <a:off x="900113" y="5722118"/>
            <a:ext cx="8791575" cy="1655762"/>
          </a:xfrm>
        </p:spPr>
        <p:txBody>
          <a:bodyPr>
            <a:normAutofit/>
          </a:bodyPr>
          <a:lstStyle/>
          <a:p>
            <a:pPr algn="ctr"/>
            <a:r>
              <a:rPr lang="es-CO" sz="2800" b="1" dirty="0">
                <a:solidFill>
                  <a:schemeClr val="bg1"/>
                </a:solidFill>
              </a:rPr>
              <a:t>HOSPITAL OCTAVIO OLIVARES</a:t>
            </a:r>
          </a:p>
          <a:p>
            <a:pPr algn="ctr"/>
            <a:r>
              <a:rPr lang="es-CO" sz="2800" b="1" dirty="0">
                <a:solidFill>
                  <a:schemeClr val="bg1"/>
                </a:solidFill>
              </a:rPr>
              <a:t>Puerto Nare - Antioquia</a:t>
            </a:r>
          </a:p>
        </p:txBody>
      </p:sp>
      <p:pic>
        <p:nvPicPr>
          <p:cNvPr id="5" name="Imagen 4" descr="Imagen que contiene Icono&#10;&#10;Descripción generada automáticamente">
            <a:extLst>
              <a:ext uri="{FF2B5EF4-FFF2-40B4-BE49-F238E27FC236}">
                <a16:creationId xmlns:a16="http://schemas.microsoft.com/office/drawing/2014/main" id="{DD9453A6-2725-6E2E-A0A4-496D2D0414E3}"/>
              </a:ext>
            </a:extLst>
          </p:cNvPr>
          <p:cNvPicPr>
            <a:picLocks noChangeAspect="1"/>
          </p:cNvPicPr>
          <p:nvPr/>
        </p:nvPicPr>
        <p:blipFill>
          <a:blip r:embed="rId2"/>
          <a:stretch>
            <a:fillRect/>
          </a:stretch>
        </p:blipFill>
        <p:spPr>
          <a:xfrm>
            <a:off x="10682288" y="20932"/>
            <a:ext cx="1509712" cy="1909762"/>
          </a:xfrm>
          <a:prstGeom prst="rect">
            <a:avLst/>
          </a:prstGeom>
        </p:spPr>
      </p:pic>
      <p:sp>
        <p:nvSpPr>
          <p:cNvPr id="4" name="Rectángulo 3">
            <a:extLst>
              <a:ext uri="{FF2B5EF4-FFF2-40B4-BE49-F238E27FC236}">
                <a16:creationId xmlns:a16="http://schemas.microsoft.com/office/drawing/2014/main" id="{B9174CC2-D67C-9B36-5473-43B168834376}"/>
              </a:ext>
            </a:extLst>
          </p:cNvPr>
          <p:cNvSpPr/>
          <p:nvPr/>
        </p:nvSpPr>
        <p:spPr>
          <a:xfrm>
            <a:off x="900114" y="1403843"/>
            <a:ext cx="8388668" cy="3785652"/>
          </a:xfrm>
          <a:prstGeom prst="rect">
            <a:avLst/>
          </a:prstGeom>
          <a:noFill/>
        </p:spPr>
        <p:txBody>
          <a:bodyPr wrap="square" lIns="91440" tIns="45720" rIns="91440" bIns="45720">
            <a:spAutoFit/>
          </a:bodyPr>
          <a:lstStyle/>
          <a:p>
            <a:pPr algn="ctr"/>
            <a:r>
              <a:rPr lang="es-ES" sz="4000" dirty="0">
                <a:ln w="0"/>
                <a:effectLst>
                  <a:outerShdw blurRad="38100" dist="19050" dir="2700000" algn="tl" rotWithShape="0">
                    <a:schemeClr val="dk1">
                      <a:alpha val="40000"/>
                    </a:schemeClr>
                  </a:outerShdw>
                </a:effectLst>
              </a:rPr>
              <a:t>LINEAS DE ACCIÓN AÑO 2023</a:t>
            </a:r>
          </a:p>
          <a:p>
            <a:pPr algn="ctr"/>
            <a:endParaRPr lang="es-ES" sz="4000" b="0" cap="none" spc="0" dirty="0">
              <a:ln w="0"/>
              <a:solidFill>
                <a:schemeClr val="tx1"/>
              </a:solidFill>
              <a:effectLst>
                <a:outerShdw blurRad="38100" dist="19050" dir="2700000" algn="tl" rotWithShape="0">
                  <a:schemeClr val="dk1">
                    <a:alpha val="40000"/>
                  </a:schemeClr>
                </a:outerShdw>
              </a:effectLst>
            </a:endParaRPr>
          </a:p>
          <a:p>
            <a:pPr algn="ctr"/>
            <a:r>
              <a:rPr lang="es-ES" sz="4000" dirty="0">
                <a:ln w="0"/>
                <a:effectLst>
                  <a:outerShdw blurRad="38100" dist="19050" dir="2700000" algn="tl" rotWithShape="0">
                    <a:schemeClr val="dk1">
                      <a:alpha val="40000"/>
                    </a:schemeClr>
                  </a:outerShdw>
                </a:effectLst>
              </a:rPr>
              <a:t>Gestión Asistencial</a:t>
            </a:r>
          </a:p>
          <a:p>
            <a:pPr algn="ctr"/>
            <a:r>
              <a:rPr lang="es-ES" sz="4000" b="0" cap="none" spc="0" dirty="0">
                <a:ln w="0"/>
                <a:solidFill>
                  <a:schemeClr val="tx1"/>
                </a:solidFill>
                <a:effectLst>
                  <a:outerShdw blurRad="38100" dist="19050" dir="2700000" algn="tl" rotWithShape="0">
                    <a:schemeClr val="dk1">
                      <a:alpha val="40000"/>
                    </a:schemeClr>
                  </a:outerShdw>
                </a:effectLst>
              </a:rPr>
              <a:t>Gestión Geren</a:t>
            </a:r>
            <a:r>
              <a:rPr lang="es-ES" sz="4000" dirty="0">
                <a:ln w="0"/>
                <a:effectLst>
                  <a:outerShdw blurRad="38100" dist="19050" dir="2700000" algn="tl" rotWithShape="0">
                    <a:schemeClr val="dk1">
                      <a:alpha val="40000"/>
                    </a:schemeClr>
                  </a:outerShdw>
                </a:effectLst>
              </a:rPr>
              <a:t>cial</a:t>
            </a:r>
          </a:p>
          <a:p>
            <a:pPr algn="ctr"/>
            <a:r>
              <a:rPr lang="es-ES" sz="4000" b="0" cap="none" spc="0" dirty="0">
                <a:ln w="0"/>
                <a:solidFill>
                  <a:schemeClr val="tx1"/>
                </a:solidFill>
                <a:effectLst>
                  <a:outerShdw blurRad="38100" dist="19050" dir="2700000" algn="tl" rotWithShape="0">
                    <a:schemeClr val="dk1">
                      <a:alpha val="40000"/>
                    </a:schemeClr>
                  </a:outerShdw>
                </a:effectLst>
              </a:rPr>
              <a:t>Gestión Administrativa</a:t>
            </a:r>
          </a:p>
          <a:p>
            <a:pPr algn="ctr"/>
            <a:r>
              <a:rPr lang="es-ES" sz="4000" dirty="0">
                <a:ln w="0"/>
                <a:effectLst>
                  <a:outerShdw blurRad="38100" dist="19050" dir="2700000" algn="tl" rotWithShape="0">
                    <a:schemeClr val="dk1">
                      <a:alpha val="40000"/>
                    </a:schemeClr>
                  </a:outerShdw>
                </a:effectLst>
              </a:rPr>
              <a:t>Gestión Financiera</a:t>
            </a:r>
            <a:endParaRPr lang="es-ES" sz="4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987896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3DBD97-8158-BD4F-26F0-9FE0DAC6BE31}"/>
              </a:ext>
            </a:extLst>
          </p:cNvPr>
          <p:cNvSpPr>
            <a:spLocks noGrp="1"/>
          </p:cNvSpPr>
          <p:nvPr>
            <p:ph type="ctrTitle"/>
          </p:nvPr>
        </p:nvSpPr>
        <p:spPr>
          <a:xfrm>
            <a:off x="478156" y="259216"/>
            <a:ext cx="8791575" cy="716597"/>
          </a:xfrm>
        </p:spPr>
        <p:txBody>
          <a:bodyPr>
            <a:normAutofit fontScale="90000"/>
          </a:bodyPr>
          <a:lstStyle/>
          <a:p>
            <a:r>
              <a:rPr lang="es-CO" dirty="0">
                <a:solidFill>
                  <a:schemeClr val="bg1"/>
                </a:solidFill>
              </a:rPr>
              <a:t>RENDICIÓN DE CUENTAS 2023</a:t>
            </a:r>
          </a:p>
        </p:txBody>
      </p:sp>
      <p:sp>
        <p:nvSpPr>
          <p:cNvPr id="3" name="Subtítulo 2">
            <a:extLst>
              <a:ext uri="{FF2B5EF4-FFF2-40B4-BE49-F238E27FC236}">
                <a16:creationId xmlns:a16="http://schemas.microsoft.com/office/drawing/2014/main" id="{1137D582-2515-14CE-7152-400A46B3837A}"/>
              </a:ext>
            </a:extLst>
          </p:cNvPr>
          <p:cNvSpPr>
            <a:spLocks noGrp="1"/>
          </p:cNvSpPr>
          <p:nvPr>
            <p:ph type="subTitle" idx="1"/>
          </p:nvPr>
        </p:nvSpPr>
        <p:spPr>
          <a:xfrm>
            <a:off x="1890713" y="5552758"/>
            <a:ext cx="8791575" cy="1655762"/>
          </a:xfrm>
        </p:spPr>
        <p:txBody>
          <a:bodyPr>
            <a:normAutofit/>
          </a:bodyPr>
          <a:lstStyle/>
          <a:p>
            <a:pPr algn="ctr"/>
            <a:r>
              <a:rPr lang="es-CO" sz="2800" b="1" dirty="0">
                <a:solidFill>
                  <a:schemeClr val="bg1"/>
                </a:solidFill>
              </a:rPr>
              <a:t>HOSPITAL OCTAVIO OLIVARES</a:t>
            </a:r>
          </a:p>
          <a:p>
            <a:pPr algn="ctr"/>
            <a:r>
              <a:rPr lang="es-CO" sz="2800" b="1" dirty="0">
                <a:solidFill>
                  <a:schemeClr val="bg1"/>
                </a:solidFill>
              </a:rPr>
              <a:t>Puerto Nare - Antioquia</a:t>
            </a:r>
          </a:p>
        </p:txBody>
      </p:sp>
      <p:pic>
        <p:nvPicPr>
          <p:cNvPr id="5" name="Imagen 4" descr="Imagen que contiene Icono&#10;&#10;Descripción generada automáticamente">
            <a:extLst>
              <a:ext uri="{FF2B5EF4-FFF2-40B4-BE49-F238E27FC236}">
                <a16:creationId xmlns:a16="http://schemas.microsoft.com/office/drawing/2014/main" id="{DD9453A6-2725-6E2E-A0A4-496D2D0414E3}"/>
              </a:ext>
            </a:extLst>
          </p:cNvPr>
          <p:cNvPicPr>
            <a:picLocks noChangeAspect="1"/>
          </p:cNvPicPr>
          <p:nvPr/>
        </p:nvPicPr>
        <p:blipFill>
          <a:blip r:embed="rId2"/>
          <a:stretch>
            <a:fillRect/>
          </a:stretch>
        </p:blipFill>
        <p:spPr>
          <a:xfrm>
            <a:off x="10204131" y="173291"/>
            <a:ext cx="1883093" cy="1909762"/>
          </a:xfrm>
          <a:prstGeom prst="rect">
            <a:avLst/>
          </a:prstGeom>
        </p:spPr>
      </p:pic>
      <p:sp>
        <p:nvSpPr>
          <p:cNvPr id="7" name="CuadroTexto 6">
            <a:extLst>
              <a:ext uri="{FF2B5EF4-FFF2-40B4-BE49-F238E27FC236}">
                <a16:creationId xmlns:a16="http://schemas.microsoft.com/office/drawing/2014/main" id="{00EB591D-5550-A9B3-7C4E-017DCB26C229}"/>
              </a:ext>
            </a:extLst>
          </p:cNvPr>
          <p:cNvSpPr txBox="1"/>
          <p:nvPr/>
        </p:nvSpPr>
        <p:spPr>
          <a:xfrm>
            <a:off x="1477010" y="1423224"/>
            <a:ext cx="8791574" cy="3539430"/>
          </a:xfrm>
          <a:prstGeom prst="rect">
            <a:avLst/>
          </a:prstGeom>
          <a:noFill/>
        </p:spPr>
        <p:txBody>
          <a:bodyPr wrap="square">
            <a:spAutoFit/>
          </a:bodyPr>
          <a:lstStyle/>
          <a:p>
            <a:r>
              <a:rPr lang="es-ES" sz="2800" b="1" dirty="0">
                <a:solidFill>
                  <a:schemeClr val="bg1"/>
                </a:solidFill>
              </a:rPr>
              <a:t>GESTIÓN ASISTENCIAL</a:t>
            </a:r>
          </a:p>
          <a:p>
            <a:endParaRPr lang="es-ES" sz="2800" dirty="0"/>
          </a:p>
          <a:p>
            <a:r>
              <a:rPr lang="es-ES" sz="2800" dirty="0"/>
              <a:t>- Funcionamiento normal en todos los servicios (ESE      Hospital Octavio Olivares y Centro de Salud)</a:t>
            </a:r>
          </a:p>
          <a:p>
            <a:pPr marL="457200" indent="-457200">
              <a:buFontTx/>
              <a:buChar char="-"/>
            </a:pPr>
            <a:r>
              <a:rPr lang="es-ES" sz="2800" dirty="0"/>
              <a:t>Habilitación servicios Especializados</a:t>
            </a:r>
          </a:p>
          <a:p>
            <a:r>
              <a:rPr lang="es-ES" sz="2800" dirty="0"/>
              <a:t>-   Exámenes de laboratorio 2do y 3er nivel</a:t>
            </a:r>
          </a:p>
          <a:p>
            <a:r>
              <a:rPr lang="es-ES" sz="2800" dirty="0"/>
              <a:t>-   Atenciones extramurales – PIC</a:t>
            </a:r>
          </a:p>
          <a:p>
            <a:r>
              <a:rPr lang="es-ES" sz="2800" dirty="0">
                <a:solidFill>
                  <a:srgbClr val="002060"/>
                </a:solidFill>
              </a:rPr>
              <a:t> </a:t>
            </a:r>
          </a:p>
        </p:txBody>
      </p:sp>
    </p:spTree>
    <p:extLst>
      <p:ext uri="{BB962C8B-B14F-4D97-AF65-F5344CB8AC3E}">
        <p14:creationId xmlns:p14="http://schemas.microsoft.com/office/powerpoint/2010/main" val="1368360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3DBD97-8158-BD4F-26F0-9FE0DAC6BE31}"/>
              </a:ext>
            </a:extLst>
          </p:cNvPr>
          <p:cNvSpPr>
            <a:spLocks noGrp="1"/>
          </p:cNvSpPr>
          <p:nvPr>
            <p:ph type="ctrTitle"/>
          </p:nvPr>
        </p:nvSpPr>
        <p:spPr>
          <a:xfrm>
            <a:off x="678181" y="290369"/>
            <a:ext cx="8791575" cy="716597"/>
          </a:xfrm>
        </p:spPr>
        <p:txBody>
          <a:bodyPr>
            <a:normAutofit fontScale="90000"/>
          </a:bodyPr>
          <a:lstStyle/>
          <a:p>
            <a:r>
              <a:rPr lang="es-CO" b="1" dirty="0">
                <a:solidFill>
                  <a:schemeClr val="bg1"/>
                </a:solidFill>
              </a:rPr>
              <a:t>RENDICIÓN DE CUENTAS 2023</a:t>
            </a:r>
          </a:p>
        </p:txBody>
      </p:sp>
      <p:sp>
        <p:nvSpPr>
          <p:cNvPr id="3" name="Subtítulo 2">
            <a:extLst>
              <a:ext uri="{FF2B5EF4-FFF2-40B4-BE49-F238E27FC236}">
                <a16:creationId xmlns:a16="http://schemas.microsoft.com/office/drawing/2014/main" id="{1137D582-2515-14CE-7152-400A46B3837A}"/>
              </a:ext>
            </a:extLst>
          </p:cNvPr>
          <p:cNvSpPr>
            <a:spLocks noGrp="1"/>
          </p:cNvSpPr>
          <p:nvPr>
            <p:ph type="subTitle" idx="1"/>
          </p:nvPr>
        </p:nvSpPr>
        <p:spPr>
          <a:xfrm>
            <a:off x="1890713" y="5552758"/>
            <a:ext cx="8791575" cy="1655762"/>
          </a:xfrm>
        </p:spPr>
        <p:txBody>
          <a:bodyPr>
            <a:normAutofit/>
          </a:bodyPr>
          <a:lstStyle/>
          <a:p>
            <a:pPr algn="ctr"/>
            <a:r>
              <a:rPr lang="es-CO" sz="2800" b="1" dirty="0">
                <a:solidFill>
                  <a:schemeClr val="bg1"/>
                </a:solidFill>
              </a:rPr>
              <a:t>HOSPITAL OCTAVIO OLIVARES</a:t>
            </a:r>
          </a:p>
          <a:p>
            <a:pPr algn="ctr"/>
            <a:r>
              <a:rPr lang="es-CO" sz="2800" b="1" dirty="0">
                <a:solidFill>
                  <a:schemeClr val="bg1"/>
                </a:solidFill>
              </a:rPr>
              <a:t>Puerto Nare - Antioquia</a:t>
            </a:r>
          </a:p>
        </p:txBody>
      </p:sp>
      <p:pic>
        <p:nvPicPr>
          <p:cNvPr id="5" name="Imagen 4" descr="Imagen que contiene Icono&#10;&#10;Descripción generada automáticamente">
            <a:extLst>
              <a:ext uri="{FF2B5EF4-FFF2-40B4-BE49-F238E27FC236}">
                <a16:creationId xmlns:a16="http://schemas.microsoft.com/office/drawing/2014/main" id="{DD9453A6-2725-6E2E-A0A4-496D2D0414E3}"/>
              </a:ext>
            </a:extLst>
          </p:cNvPr>
          <p:cNvPicPr>
            <a:picLocks noChangeAspect="1"/>
          </p:cNvPicPr>
          <p:nvPr/>
        </p:nvPicPr>
        <p:blipFill>
          <a:blip r:embed="rId2"/>
          <a:stretch>
            <a:fillRect/>
          </a:stretch>
        </p:blipFill>
        <p:spPr>
          <a:xfrm>
            <a:off x="10393039" y="52085"/>
            <a:ext cx="1509712" cy="1909762"/>
          </a:xfrm>
          <a:prstGeom prst="rect">
            <a:avLst/>
          </a:prstGeom>
        </p:spPr>
      </p:pic>
      <p:sp>
        <p:nvSpPr>
          <p:cNvPr id="7" name="CuadroTexto 6">
            <a:extLst>
              <a:ext uri="{FF2B5EF4-FFF2-40B4-BE49-F238E27FC236}">
                <a16:creationId xmlns:a16="http://schemas.microsoft.com/office/drawing/2014/main" id="{00EB591D-5550-A9B3-7C4E-017DCB26C229}"/>
              </a:ext>
            </a:extLst>
          </p:cNvPr>
          <p:cNvSpPr txBox="1"/>
          <p:nvPr/>
        </p:nvSpPr>
        <p:spPr>
          <a:xfrm>
            <a:off x="1666558" y="1477278"/>
            <a:ext cx="7538720" cy="3108543"/>
          </a:xfrm>
          <a:prstGeom prst="rect">
            <a:avLst/>
          </a:prstGeom>
          <a:noFill/>
        </p:spPr>
        <p:txBody>
          <a:bodyPr wrap="square">
            <a:spAutoFit/>
          </a:bodyPr>
          <a:lstStyle/>
          <a:p>
            <a:r>
              <a:rPr lang="es-ES" sz="2800" b="1" dirty="0">
                <a:solidFill>
                  <a:schemeClr val="bg1"/>
                </a:solidFill>
              </a:rPr>
              <a:t>GESTIÓN GERENCIAL</a:t>
            </a:r>
          </a:p>
          <a:p>
            <a:endParaRPr lang="es-ES" sz="2800" b="1" dirty="0">
              <a:solidFill>
                <a:schemeClr val="bg1"/>
              </a:solidFill>
            </a:endParaRPr>
          </a:p>
          <a:p>
            <a:r>
              <a:rPr lang="es-ES" sz="2800" dirty="0"/>
              <a:t>- Plan de Desarrollo</a:t>
            </a:r>
          </a:p>
          <a:p>
            <a:r>
              <a:rPr lang="es-ES" sz="2800" dirty="0"/>
              <a:t>- Avance PAMEC y MIPG</a:t>
            </a:r>
          </a:p>
          <a:p>
            <a:r>
              <a:rPr lang="es-ES" sz="2800" dirty="0"/>
              <a:t>- Pago oportuno a empleados y proveedores</a:t>
            </a:r>
          </a:p>
          <a:p>
            <a:r>
              <a:rPr lang="es-ES" sz="2800" dirty="0"/>
              <a:t>- Pago vigencias anteriores</a:t>
            </a:r>
          </a:p>
          <a:p>
            <a:r>
              <a:rPr lang="es-ES" sz="2800" dirty="0"/>
              <a:t>- PSFF </a:t>
            </a:r>
          </a:p>
        </p:txBody>
      </p:sp>
    </p:spTree>
    <p:extLst>
      <p:ext uri="{BB962C8B-B14F-4D97-AF65-F5344CB8AC3E}">
        <p14:creationId xmlns:p14="http://schemas.microsoft.com/office/powerpoint/2010/main" val="1127850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499D6A-3584-577C-91F1-A22C2301B74A}"/>
              </a:ext>
            </a:extLst>
          </p:cNvPr>
          <p:cNvSpPr>
            <a:spLocks noGrp="1"/>
          </p:cNvSpPr>
          <p:nvPr>
            <p:ph type="title"/>
          </p:nvPr>
        </p:nvSpPr>
        <p:spPr/>
        <p:txBody>
          <a:bodyPr>
            <a:normAutofit fontScale="90000"/>
          </a:bodyPr>
          <a:lstStyle/>
          <a:p>
            <a:r>
              <a:rPr lang="es-ES" sz="3600" b="1" dirty="0">
                <a:solidFill>
                  <a:schemeClr val="bg1"/>
                </a:solidFill>
              </a:rPr>
              <a:t>GESTIÓN GERENCIAL</a:t>
            </a:r>
            <a:br>
              <a:rPr lang="es-ES" sz="3600" b="1" dirty="0">
                <a:solidFill>
                  <a:schemeClr val="bg1"/>
                </a:solidFill>
              </a:rPr>
            </a:br>
            <a:br>
              <a:rPr lang="es-ES" sz="3600" b="1" dirty="0">
                <a:solidFill>
                  <a:schemeClr val="bg1"/>
                </a:solidFill>
              </a:rPr>
            </a:br>
            <a:r>
              <a:rPr lang="es-ES" sz="3600" b="1" dirty="0">
                <a:solidFill>
                  <a:schemeClr val="bg1"/>
                </a:solidFill>
              </a:rPr>
              <a:t>AVANCE PLAN DE DESARROLLO</a:t>
            </a:r>
            <a:endParaRPr lang="es-CO" dirty="0"/>
          </a:p>
        </p:txBody>
      </p:sp>
      <p:pic>
        <p:nvPicPr>
          <p:cNvPr id="5" name="Marcador de contenido 4">
            <a:extLst>
              <a:ext uri="{FF2B5EF4-FFF2-40B4-BE49-F238E27FC236}">
                <a16:creationId xmlns:a16="http://schemas.microsoft.com/office/drawing/2014/main" id="{C2B6FEA2-CB6A-A03F-FF71-F4ED9135AF85}"/>
              </a:ext>
            </a:extLst>
          </p:cNvPr>
          <p:cNvPicPr>
            <a:picLocks noGrp="1" noChangeAspect="1"/>
          </p:cNvPicPr>
          <p:nvPr>
            <p:ph idx="1"/>
          </p:nvPr>
        </p:nvPicPr>
        <p:blipFill>
          <a:blip r:embed="rId2"/>
          <a:stretch>
            <a:fillRect/>
          </a:stretch>
        </p:blipFill>
        <p:spPr>
          <a:xfrm>
            <a:off x="506412" y="2201809"/>
            <a:ext cx="9837737" cy="4437116"/>
          </a:xfrm>
        </p:spPr>
      </p:pic>
      <p:pic>
        <p:nvPicPr>
          <p:cNvPr id="3" name="Imagen 2" descr="Imagen que contiene Icono&#10;&#10;Descripción generada automáticamente">
            <a:extLst>
              <a:ext uri="{FF2B5EF4-FFF2-40B4-BE49-F238E27FC236}">
                <a16:creationId xmlns:a16="http://schemas.microsoft.com/office/drawing/2014/main" id="{E79A79FD-6756-7484-DE94-4C42A2551A4E}"/>
              </a:ext>
            </a:extLst>
          </p:cNvPr>
          <p:cNvPicPr>
            <a:picLocks noChangeAspect="1"/>
          </p:cNvPicPr>
          <p:nvPr/>
        </p:nvPicPr>
        <p:blipFill>
          <a:blip r:embed="rId3"/>
          <a:stretch>
            <a:fillRect/>
          </a:stretch>
        </p:blipFill>
        <p:spPr>
          <a:xfrm>
            <a:off x="10344149" y="156343"/>
            <a:ext cx="1509712" cy="1909762"/>
          </a:xfrm>
          <a:prstGeom prst="rect">
            <a:avLst/>
          </a:prstGeom>
        </p:spPr>
      </p:pic>
    </p:spTree>
    <p:extLst>
      <p:ext uri="{BB962C8B-B14F-4D97-AF65-F5344CB8AC3E}">
        <p14:creationId xmlns:p14="http://schemas.microsoft.com/office/powerpoint/2010/main" val="177219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a:extLst>
            <a:ext uri="{FF2B5EF4-FFF2-40B4-BE49-F238E27FC236}">
              <a16:creationId xmlns:a16="http://schemas.microsoft.com/office/drawing/2014/main" id="{F1A9B309-7D34-276A-91B8-F92E5E6CF5A8}"/>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1668BA8-1CC1-AF5C-82F8-3A1EC4B46E0A}"/>
              </a:ext>
            </a:extLst>
          </p:cNvPr>
          <p:cNvSpPr>
            <a:spLocks noGrp="1"/>
          </p:cNvSpPr>
          <p:nvPr>
            <p:ph type="title"/>
          </p:nvPr>
        </p:nvSpPr>
        <p:spPr/>
        <p:txBody>
          <a:bodyPr>
            <a:normAutofit fontScale="90000"/>
          </a:bodyPr>
          <a:lstStyle/>
          <a:p>
            <a:r>
              <a:rPr lang="es-ES" sz="3600" b="1" dirty="0">
                <a:solidFill>
                  <a:schemeClr val="bg1"/>
                </a:solidFill>
              </a:rPr>
              <a:t>GESTIÓN GERENCIAL</a:t>
            </a:r>
            <a:br>
              <a:rPr lang="es-ES" sz="3600" b="1" dirty="0">
                <a:solidFill>
                  <a:schemeClr val="bg1"/>
                </a:solidFill>
              </a:rPr>
            </a:br>
            <a:br>
              <a:rPr lang="es-ES" sz="3600" b="1" dirty="0">
                <a:solidFill>
                  <a:schemeClr val="bg1"/>
                </a:solidFill>
              </a:rPr>
            </a:br>
            <a:r>
              <a:rPr lang="es-ES" sz="3600" b="1" dirty="0">
                <a:solidFill>
                  <a:schemeClr val="bg1"/>
                </a:solidFill>
              </a:rPr>
              <a:t>AVANCE PLAN DE DESARROLLO</a:t>
            </a:r>
            <a:endParaRPr lang="es-CO" dirty="0"/>
          </a:p>
        </p:txBody>
      </p:sp>
      <p:sp>
        <p:nvSpPr>
          <p:cNvPr id="9" name="Marcador de contenido 8">
            <a:extLst>
              <a:ext uri="{FF2B5EF4-FFF2-40B4-BE49-F238E27FC236}">
                <a16:creationId xmlns:a16="http://schemas.microsoft.com/office/drawing/2014/main" id="{87F56A69-9920-ACED-06D0-ABEFE129A459}"/>
              </a:ext>
            </a:extLst>
          </p:cNvPr>
          <p:cNvSpPr>
            <a:spLocks noGrp="1"/>
          </p:cNvSpPr>
          <p:nvPr>
            <p:ph idx="1"/>
          </p:nvPr>
        </p:nvSpPr>
        <p:spPr>
          <a:xfrm>
            <a:off x="378128" y="2253895"/>
            <a:ext cx="9260394" cy="4087811"/>
          </a:xfrm>
        </p:spPr>
        <p:txBody>
          <a:bodyPr>
            <a:noAutofit/>
          </a:bodyPr>
          <a:lstStyle/>
          <a:p>
            <a:pPr algn="just"/>
            <a:r>
              <a:rPr lang="es-ES" sz="2000" dirty="0">
                <a:solidFill>
                  <a:schemeClr val="tx1"/>
                </a:solidFill>
              </a:rPr>
              <a:t>El Plan de Gestión del Gerente- PGG, constituye el documento que refleja los compromisos que el Representante Legal de la entidad establece ante la Junta Directiva, los cuales deben incluir como mínimo metas y actividades en las áreas de: Dirección y Gerencia (20%), Financiera y Administrativa (40%) y Gestión Clínica y Asistencial (40%), estas a su vez, tienen un peso porcentual que al final de la evaluación permite calcular el nivel del cumplimiento de este. Para la E.S.E Hospital Octavio Olivares de Puerto Nare Antioquia, el PGG lo constituyen 16 indicadores distribuidos de la siguiente forma: Dirección y Gerencia tres (3), Financiera y Administrativa ocho (7) y Gestión Clínica y Asistencial seis (6). Durante la vigencia 2023, el plan de gestión del gerente obtuvo un cumplimiento del 72,14% obteniendo un nivel Satisfactorio. </a:t>
            </a:r>
            <a:endParaRPr lang="es-CO" sz="2000" dirty="0">
              <a:solidFill>
                <a:schemeClr val="tx1"/>
              </a:solidFill>
            </a:endParaRPr>
          </a:p>
        </p:txBody>
      </p:sp>
      <p:pic>
        <p:nvPicPr>
          <p:cNvPr id="10" name="Imagen 9" descr="Imagen que contiene Icono&#10;&#10;Descripción generada automáticamente">
            <a:extLst>
              <a:ext uri="{FF2B5EF4-FFF2-40B4-BE49-F238E27FC236}">
                <a16:creationId xmlns:a16="http://schemas.microsoft.com/office/drawing/2014/main" id="{D69484DE-8A40-D66C-B5C3-654357B21702}"/>
              </a:ext>
            </a:extLst>
          </p:cNvPr>
          <p:cNvPicPr>
            <a:picLocks noChangeAspect="1"/>
          </p:cNvPicPr>
          <p:nvPr/>
        </p:nvPicPr>
        <p:blipFill>
          <a:blip r:embed="rId2"/>
          <a:stretch>
            <a:fillRect/>
          </a:stretch>
        </p:blipFill>
        <p:spPr>
          <a:xfrm>
            <a:off x="10225088" y="344133"/>
            <a:ext cx="1509712" cy="1909762"/>
          </a:xfrm>
          <a:prstGeom prst="rect">
            <a:avLst/>
          </a:prstGeom>
        </p:spPr>
      </p:pic>
    </p:spTree>
    <p:extLst>
      <p:ext uri="{BB962C8B-B14F-4D97-AF65-F5344CB8AC3E}">
        <p14:creationId xmlns:p14="http://schemas.microsoft.com/office/powerpoint/2010/main" val="3942873380"/>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2615</TotalTime>
  <Words>673</Words>
  <Application>Microsoft Office PowerPoint</Application>
  <PresentationFormat>Panorámica</PresentationFormat>
  <Paragraphs>91</Paragraphs>
  <Slides>17</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17</vt:i4>
      </vt:variant>
    </vt:vector>
  </HeadingPairs>
  <TitlesOfParts>
    <vt:vector size="21" baseType="lpstr">
      <vt:lpstr>Arial</vt:lpstr>
      <vt:lpstr>Trebuchet MS</vt:lpstr>
      <vt:lpstr>Wingdings 3</vt:lpstr>
      <vt:lpstr>Faceta</vt:lpstr>
      <vt:lpstr>RENDICIÓN DE CUENTAS 2023</vt:lpstr>
      <vt:lpstr>RENDICIÓN DE CUENTAS 2023</vt:lpstr>
      <vt:lpstr>RENDICIÓN DE CUENTAS 2023</vt:lpstr>
      <vt:lpstr>RENDICIÓN DE CUENTAS 2023</vt:lpstr>
      <vt:lpstr>RENDICIÓN DE CUENTAS 2023</vt:lpstr>
      <vt:lpstr>RENDICIÓN DE CUENTAS 2023</vt:lpstr>
      <vt:lpstr>RENDICIÓN DE CUENTAS 2023</vt:lpstr>
      <vt:lpstr>GESTIÓN GERENCIAL  AVANCE PLAN DE DESARROLLO</vt:lpstr>
      <vt:lpstr>GESTIÓN GERENCIAL  AVANCE PLAN DE DESARROLLO</vt:lpstr>
      <vt:lpstr>GESTIÓN GERENCIAL  AVANCE MIPG</vt:lpstr>
      <vt:lpstr>RENDICIÓN DE CUENTAS 2023</vt:lpstr>
      <vt:lpstr>RENDICIÓN DE CUENTAS 2023</vt:lpstr>
      <vt:lpstr>RENDICIÓN DE CUENTAS 2023</vt:lpstr>
      <vt:lpstr>RENDICIÓN DE CUENTAS 2023</vt:lpstr>
      <vt:lpstr>RENDICIÓN DE CUENTAS 2023</vt:lpstr>
      <vt:lpstr>RENDICIÓN DE CUENTAS 2023</vt:lpstr>
      <vt:lpstr>RENDICIÓN DE CUENTAS 2023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RENDICIÓN DE CUENTAS 2022</dc:title>
  <dc:creator>Ciro Gómez</dc:creator>
  <cp:lastModifiedBy>Jeisson.Palacio</cp:lastModifiedBy>
  <cp:revision>11</cp:revision>
  <dcterms:created xsi:type="dcterms:W3CDTF">2023-02-27T20:13:59Z</dcterms:created>
  <dcterms:modified xsi:type="dcterms:W3CDTF">2025-03-18T13:42:11Z</dcterms:modified>
</cp:coreProperties>
</file>